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57" r:id="rId5"/>
    <p:sldId id="263" r:id="rId6"/>
    <p:sldId id="264" r:id="rId7"/>
    <p:sldId id="265" r:id="rId8"/>
    <p:sldId id="266" r:id="rId9"/>
    <p:sldId id="262" r:id="rId10"/>
    <p:sldId id="268" r:id="rId11"/>
    <p:sldId id="272" r:id="rId12"/>
    <p:sldId id="274" r:id="rId13"/>
    <p:sldId id="270" r:id="rId14"/>
    <p:sldId id="269" r:id="rId15"/>
    <p:sldId id="273" r:id="rId16"/>
    <p:sldId id="267" r:id="rId17"/>
    <p:sldId id="275" r:id="rId18"/>
  </p:sldIdLst>
  <p:sldSz cx="9144000" cy="6858000" type="screen4x3"/>
  <p:notesSz cx="6743700" cy="98758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926" autoAdjust="0"/>
    <p:restoredTop sz="84211" autoAdjust="0"/>
  </p:normalViewPr>
  <p:slideViewPr>
    <p:cSldViewPr>
      <p:cViewPr varScale="1">
        <p:scale>
          <a:sx n="81" d="100"/>
          <a:sy n="81" d="100"/>
        </p:scale>
        <p:origin x="-1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803F2-4090-43E2-80FF-B34C13686BA4}" type="doc">
      <dgm:prSet loTypeId="urn:microsoft.com/office/officeart/2005/8/layout/arrow6" loCatId="relationship" qsTypeId="urn:microsoft.com/office/officeart/2005/8/quickstyle/simple1#3" qsCatId="simple" csTypeId="urn:microsoft.com/office/officeart/2005/8/colors/accent1_2#4" csCatId="accent1" phldr="1"/>
      <dgm:spPr/>
      <dgm:t>
        <a:bodyPr/>
        <a:lstStyle/>
        <a:p>
          <a:endParaRPr lang="fi-FI"/>
        </a:p>
      </dgm:t>
    </dgm:pt>
    <dgm:pt modelId="{A2288BF4-3E64-4F63-A006-DB0739B8B26E}">
      <dgm:prSet phldrT="[Teksti]"/>
      <dgm:spPr/>
      <dgm:t>
        <a:bodyPr/>
        <a:lstStyle/>
        <a:p>
          <a:r>
            <a:rPr lang="fi-FI" dirty="0" smtClean="0"/>
            <a:t>Tiivis yhdyskuntarakenne</a:t>
          </a:r>
          <a:endParaRPr lang="fi-FI" dirty="0"/>
        </a:p>
      </dgm:t>
    </dgm:pt>
    <dgm:pt modelId="{556951A7-3696-47D6-85BD-22B029CDF89F}" type="parTrans" cxnId="{E2A3504B-E14D-4F86-86E8-6ECB4E3F9652}">
      <dgm:prSet/>
      <dgm:spPr/>
      <dgm:t>
        <a:bodyPr/>
        <a:lstStyle/>
        <a:p>
          <a:endParaRPr lang="fi-FI"/>
        </a:p>
      </dgm:t>
    </dgm:pt>
    <dgm:pt modelId="{608E00C4-4AC8-47FD-B448-4D1F3C09A8FD}" type="sibTrans" cxnId="{E2A3504B-E14D-4F86-86E8-6ECB4E3F9652}">
      <dgm:prSet/>
      <dgm:spPr/>
      <dgm:t>
        <a:bodyPr/>
        <a:lstStyle/>
        <a:p>
          <a:endParaRPr lang="fi-FI"/>
        </a:p>
      </dgm:t>
    </dgm:pt>
    <dgm:pt modelId="{9C541709-4AE8-4141-B9F9-AAFF2D1CF2CB}">
      <dgm:prSet phldrT="[Teksti]"/>
      <dgm:spPr/>
      <dgm:t>
        <a:bodyPr/>
        <a:lstStyle/>
        <a:p>
          <a:r>
            <a:rPr lang="fi-FI" dirty="0" smtClean="0"/>
            <a:t>Vesihuollon tarve</a:t>
          </a:r>
          <a:endParaRPr lang="fi-FI" dirty="0"/>
        </a:p>
      </dgm:t>
    </dgm:pt>
    <dgm:pt modelId="{2449C8F2-9987-44E3-A1D8-A74AF4546626}" type="parTrans" cxnId="{4690EC9B-20DD-4259-8829-0E2FB69BEE7D}">
      <dgm:prSet/>
      <dgm:spPr/>
      <dgm:t>
        <a:bodyPr/>
        <a:lstStyle/>
        <a:p>
          <a:endParaRPr lang="fi-FI"/>
        </a:p>
      </dgm:t>
    </dgm:pt>
    <dgm:pt modelId="{4F85A7F2-D770-4946-B560-56C4F969E00B}" type="sibTrans" cxnId="{4690EC9B-20DD-4259-8829-0E2FB69BEE7D}">
      <dgm:prSet/>
      <dgm:spPr/>
      <dgm:t>
        <a:bodyPr/>
        <a:lstStyle/>
        <a:p>
          <a:endParaRPr lang="fi-FI"/>
        </a:p>
      </dgm:t>
    </dgm:pt>
    <dgm:pt modelId="{06D6D921-88AC-46AA-8853-814F655EC96A}" type="pres">
      <dgm:prSet presAssocID="{882803F2-4090-43E2-80FF-B34C13686BA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81B40E8-36D8-4B82-895F-DFE689F897A1}" type="pres">
      <dgm:prSet presAssocID="{882803F2-4090-43E2-80FF-B34C13686BA4}" presName="ribbon" presStyleLbl="node1" presStyleIdx="0" presStyleCnt="1"/>
      <dgm:spPr/>
    </dgm:pt>
    <dgm:pt modelId="{F7659F01-2531-462F-9730-0C4A3BC01D5E}" type="pres">
      <dgm:prSet presAssocID="{882803F2-4090-43E2-80FF-B34C13686BA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0F2081D-C94E-4D71-B3D3-9E1D65A9D950}" type="pres">
      <dgm:prSet presAssocID="{882803F2-4090-43E2-80FF-B34C13686BA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E4F9BBF-5F9E-4D7E-8BE1-2A6F9944E22E}" type="presOf" srcId="{A2288BF4-3E64-4F63-A006-DB0739B8B26E}" destId="{F7659F01-2531-462F-9730-0C4A3BC01D5E}" srcOrd="0" destOrd="0" presId="urn:microsoft.com/office/officeart/2005/8/layout/arrow6"/>
    <dgm:cxn modelId="{4690EC9B-20DD-4259-8829-0E2FB69BEE7D}" srcId="{882803F2-4090-43E2-80FF-B34C13686BA4}" destId="{9C541709-4AE8-4141-B9F9-AAFF2D1CF2CB}" srcOrd="1" destOrd="0" parTransId="{2449C8F2-9987-44E3-A1D8-A74AF4546626}" sibTransId="{4F85A7F2-D770-4946-B560-56C4F969E00B}"/>
    <dgm:cxn modelId="{1E26055B-97B3-4DFD-A185-604F182F48AF}" type="presOf" srcId="{882803F2-4090-43E2-80FF-B34C13686BA4}" destId="{06D6D921-88AC-46AA-8853-814F655EC96A}" srcOrd="0" destOrd="0" presId="urn:microsoft.com/office/officeart/2005/8/layout/arrow6"/>
    <dgm:cxn modelId="{DD1B7D65-CBC6-4D1E-96CA-0D4154C5B244}" type="presOf" srcId="{9C541709-4AE8-4141-B9F9-AAFF2D1CF2CB}" destId="{60F2081D-C94E-4D71-B3D3-9E1D65A9D950}" srcOrd="0" destOrd="0" presId="urn:microsoft.com/office/officeart/2005/8/layout/arrow6"/>
    <dgm:cxn modelId="{E2A3504B-E14D-4F86-86E8-6ECB4E3F9652}" srcId="{882803F2-4090-43E2-80FF-B34C13686BA4}" destId="{A2288BF4-3E64-4F63-A006-DB0739B8B26E}" srcOrd="0" destOrd="0" parTransId="{556951A7-3696-47D6-85BD-22B029CDF89F}" sibTransId="{608E00C4-4AC8-47FD-B448-4D1F3C09A8FD}"/>
    <dgm:cxn modelId="{0BB30856-6DC2-41AC-AA56-70C0583CBC97}" type="presParOf" srcId="{06D6D921-88AC-46AA-8853-814F655EC96A}" destId="{C81B40E8-36D8-4B82-895F-DFE689F897A1}" srcOrd="0" destOrd="0" presId="urn:microsoft.com/office/officeart/2005/8/layout/arrow6"/>
    <dgm:cxn modelId="{4F2D5135-6688-46D3-8AED-CBCD8792AA10}" type="presParOf" srcId="{06D6D921-88AC-46AA-8853-814F655EC96A}" destId="{F7659F01-2531-462F-9730-0C4A3BC01D5E}" srcOrd="1" destOrd="0" presId="urn:microsoft.com/office/officeart/2005/8/layout/arrow6"/>
    <dgm:cxn modelId="{73020E83-727A-41D0-AB1A-E8D6370C111F}" type="presParOf" srcId="{06D6D921-88AC-46AA-8853-814F655EC96A}" destId="{60F2081D-C94E-4D71-B3D3-9E1D65A9D950}" srcOrd="2" destOrd="0" presId="urn:microsoft.com/office/officeart/2005/8/layout/arrow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D1559-A688-46F8-A60E-2DC938784B04}" type="doc">
      <dgm:prSet loTypeId="urn:microsoft.com/office/officeart/2005/8/layout/gear1" loCatId="relationship" qsTypeId="urn:microsoft.com/office/officeart/2005/8/quickstyle/simple4" qsCatId="simple" csTypeId="urn:microsoft.com/office/officeart/2005/8/colors/accent1_2#5" csCatId="accent1" phldr="1"/>
      <dgm:spPr/>
      <dgm:t>
        <a:bodyPr/>
        <a:lstStyle/>
        <a:p>
          <a:endParaRPr lang="fi-FI"/>
        </a:p>
      </dgm:t>
    </dgm:pt>
    <dgm:pt modelId="{ED504580-E31B-45CE-A46C-50A6DD6064C8}">
      <dgm:prSet phldrT="[Teksti]"/>
      <dgm:spPr/>
      <dgm:t>
        <a:bodyPr/>
        <a:lstStyle/>
        <a:p>
          <a:r>
            <a:rPr lang="fi-FI" dirty="0" smtClean="0"/>
            <a:t>Maankäytön suunnittelu</a:t>
          </a:r>
          <a:endParaRPr lang="fi-FI" dirty="0"/>
        </a:p>
      </dgm:t>
    </dgm:pt>
    <dgm:pt modelId="{2BF35D0D-DD32-4D14-BC9A-1605960DB88A}" type="parTrans" cxnId="{1E00FC2D-A3DA-476A-A28C-A6DBD701D70C}">
      <dgm:prSet/>
      <dgm:spPr/>
      <dgm:t>
        <a:bodyPr/>
        <a:lstStyle/>
        <a:p>
          <a:endParaRPr lang="fi-FI"/>
        </a:p>
      </dgm:t>
    </dgm:pt>
    <dgm:pt modelId="{1C5F4912-9DB8-4033-A14D-8AB28E6FE3DD}" type="sibTrans" cxnId="{1E00FC2D-A3DA-476A-A28C-A6DBD701D70C}">
      <dgm:prSet/>
      <dgm:spPr/>
      <dgm:t>
        <a:bodyPr/>
        <a:lstStyle/>
        <a:p>
          <a:endParaRPr lang="fi-FI"/>
        </a:p>
      </dgm:t>
    </dgm:pt>
    <dgm:pt modelId="{EDB5F292-C339-4C2D-A3B0-286C917EAD55}">
      <dgm:prSet phldrT="[Teksti]"/>
      <dgm:spPr/>
      <dgm:t>
        <a:bodyPr/>
        <a:lstStyle/>
        <a:p>
          <a:r>
            <a:rPr lang="fi-FI" dirty="0" smtClean="0"/>
            <a:t>Vesihuollon suunnittelu</a:t>
          </a:r>
          <a:endParaRPr lang="fi-FI" dirty="0"/>
        </a:p>
      </dgm:t>
    </dgm:pt>
    <dgm:pt modelId="{4C171001-A232-4802-832C-DDE2EEB6B21F}" type="parTrans" cxnId="{AEE6A544-95C3-44FC-82C6-68265A3870C0}">
      <dgm:prSet/>
      <dgm:spPr/>
      <dgm:t>
        <a:bodyPr/>
        <a:lstStyle/>
        <a:p>
          <a:endParaRPr lang="fi-FI"/>
        </a:p>
      </dgm:t>
    </dgm:pt>
    <dgm:pt modelId="{3F030E72-714C-4193-8769-A2A26070879C}" type="sibTrans" cxnId="{AEE6A544-95C3-44FC-82C6-68265A3870C0}">
      <dgm:prSet/>
      <dgm:spPr/>
      <dgm:t>
        <a:bodyPr/>
        <a:lstStyle/>
        <a:p>
          <a:endParaRPr lang="fi-FI"/>
        </a:p>
      </dgm:t>
    </dgm:pt>
    <dgm:pt modelId="{A60BEE06-2439-49DD-9163-CA2E5F2CB953}" type="pres">
      <dgm:prSet presAssocID="{446D1559-A688-46F8-A60E-2DC938784B0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955CCABE-8E77-4147-A0B6-1A7D9BC38371}" type="pres">
      <dgm:prSet presAssocID="{ED504580-E31B-45CE-A46C-50A6DD6064C8}" presName="gear1" presStyleLbl="node1" presStyleIdx="0" presStyleCnt="2" custAng="0" custLinFactNeighborX="-26187" custLinFactNeighborY="2863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98A14E6-BC3F-4476-A4B5-9C50BF56E374}" type="pres">
      <dgm:prSet presAssocID="{ED504580-E31B-45CE-A46C-50A6DD6064C8}" presName="gear1srcNode" presStyleLbl="node1" presStyleIdx="0" presStyleCnt="2"/>
      <dgm:spPr/>
      <dgm:t>
        <a:bodyPr/>
        <a:lstStyle/>
        <a:p>
          <a:endParaRPr lang="fi-FI"/>
        </a:p>
      </dgm:t>
    </dgm:pt>
    <dgm:pt modelId="{3980178E-707C-4E80-89C8-767F364E4B47}" type="pres">
      <dgm:prSet presAssocID="{ED504580-E31B-45CE-A46C-50A6DD6064C8}" presName="gear1dstNode" presStyleLbl="node1" presStyleIdx="0" presStyleCnt="2"/>
      <dgm:spPr/>
      <dgm:t>
        <a:bodyPr/>
        <a:lstStyle/>
        <a:p>
          <a:endParaRPr lang="fi-FI"/>
        </a:p>
      </dgm:t>
    </dgm:pt>
    <dgm:pt modelId="{E542892E-3432-4CA9-8EB4-BCC99CA25E1C}" type="pres">
      <dgm:prSet presAssocID="{EDB5F292-C339-4C2D-A3B0-286C917EAD55}" presName="gear2" presStyleLbl="node1" presStyleIdx="1" presStyleCnt="2" custScaleX="128939" custScaleY="118889" custLinFactNeighborX="-53478" custLinFactNeighborY="7011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942FBCB-1CEE-4617-9A5B-BCCC0ED58FB2}" type="pres">
      <dgm:prSet presAssocID="{EDB5F292-C339-4C2D-A3B0-286C917EAD55}" presName="gear2srcNode" presStyleLbl="node1" presStyleIdx="1" presStyleCnt="2"/>
      <dgm:spPr/>
      <dgm:t>
        <a:bodyPr/>
        <a:lstStyle/>
        <a:p>
          <a:endParaRPr lang="fi-FI"/>
        </a:p>
      </dgm:t>
    </dgm:pt>
    <dgm:pt modelId="{5FEC0EE2-C687-4AA2-B0B8-3957C9B06BB0}" type="pres">
      <dgm:prSet presAssocID="{EDB5F292-C339-4C2D-A3B0-286C917EAD55}" presName="gear2dstNode" presStyleLbl="node1" presStyleIdx="1" presStyleCnt="2"/>
      <dgm:spPr/>
      <dgm:t>
        <a:bodyPr/>
        <a:lstStyle/>
        <a:p>
          <a:endParaRPr lang="fi-FI"/>
        </a:p>
      </dgm:t>
    </dgm:pt>
    <dgm:pt modelId="{3EDA7790-889E-4CCD-9234-E6A8592CD772}" type="pres">
      <dgm:prSet presAssocID="{1C5F4912-9DB8-4033-A14D-8AB28E6FE3DD}" presName="connector1" presStyleLbl="sibTrans2D1" presStyleIdx="0" presStyleCnt="2" custLinFactNeighborX="-29992" custLinFactNeighborY="17552"/>
      <dgm:spPr/>
      <dgm:t>
        <a:bodyPr/>
        <a:lstStyle/>
        <a:p>
          <a:endParaRPr lang="fi-FI"/>
        </a:p>
      </dgm:t>
    </dgm:pt>
    <dgm:pt modelId="{172F5190-F8EB-45AD-83A2-4ACCC6CD4D82}" type="pres">
      <dgm:prSet presAssocID="{3F030E72-714C-4193-8769-A2A26070879C}" presName="connector2" presStyleLbl="sibTrans2D1" presStyleIdx="1" presStyleCnt="2" custLinFactNeighborX="-48041" custLinFactNeighborY="56099"/>
      <dgm:spPr/>
      <dgm:t>
        <a:bodyPr/>
        <a:lstStyle/>
        <a:p>
          <a:endParaRPr lang="fi-FI"/>
        </a:p>
      </dgm:t>
    </dgm:pt>
  </dgm:ptLst>
  <dgm:cxnLst>
    <dgm:cxn modelId="{1E00FC2D-A3DA-476A-A28C-A6DBD701D70C}" srcId="{446D1559-A688-46F8-A60E-2DC938784B04}" destId="{ED504580-E31B-45CE-A46C-50A6DD6064C8}" srcOrd="0" destOrd="0" parTransId="{2BF35D0D-DD32-4D14-BC9A-1605960DB88A}" sibTransId="{1C5F4912-9DB8-4033-A14D-8AB28E6FE3DD}"/>
    <dgm:cxn modelId="{F7C0F4D4-EA5F-4D71-85D6-1CB0D7F7DCA8}" type="presOf" srcId="{1C5F4912-9DB8-4033-A14D-8AB28E6FE3DD}" destId="{3EDA7790-889E-4CCD-9234-E6A8592CD772}" srcOrd="0" destOrd="0" presId="urn:microsoft.com/office/officeart/2005/8/layout/gear1"/>
    <dgm:cxn modelId="{E4F399AC-1976-4DD6-B41B-5A455146A013}" type="presOf" srcId="{ED504580-E31B-45CE-A46C-50A6DD6064C8}" destId="{3980178E-707C-4E80-89C8-767F364E4B47}" srcOrd="2" destOrd="0" presId="urn:microsoft.com/office/officeart/2005/8/layout/gear1"/>
    <dgm:cxn modelId="{62CF3C63-5349-454F-8853-5AA27BA1874F}" type="presOf" srcId="{ED504580-E31B-45CE-A46C-50A6DD6064C8}" destId="{398A14E6-BC3F-4476-A4B5-9C50BF56E374}" srcOrd="1" destOrd="0" presId="urn:microsoft.com/office/officeart/2005/8/layout/gear1"/>
    <dgm:cxn modelId="{9FAABFA5-5298-4E28-A888-8AE6D6AFFDA2}" type="presOf" srcId="{EDB5F292-C339-4C2D-A3B0-286C917EAD55}" destId="{5FEC0EE2-C687-4AA2-B0B8-3957C9B06BB0}" srcOrd="2" destOrd="0" presId="urn:microsoft.com/office/officeart/2005/8/layout/gear1"/>
    <dgm:cxn modelId="{5F1AE2BC-A3C5-49F6-B377-E17E80639D05}" type="presOf" srcId="{ED504580-E31B-45CE-A46C-50A6DD6064C8}" destId="{955CCABE-8E77-4147-A0B6-1A7D9BC38371}" srcOrd="0" destOrd="0" presId="urn:microsoft.com/office/officeart/2005/8/layout/gear1"/>
    <dgm:cxn modelId="{C7A44526-ADCC-4FA2-86BB-2AB38CA05AA7}" type="presOf" srcId="{EDB5F292-C339-4C2D-A3B0-286C917EAD55}" destId="{7942FBCB-1CEE-4617-9A5B-BCCC0ED58FB2}" srcOrd="1" destOrd="0" presId="urn:microsoft.com/office/officeart/2005/8/layout/gear1"/>
    <dgm:cxn modelId="{A2D71DC0-66E4-4F10-9DFE-241FFB1CBF63}" type="presOf" srcId="{3F030E72-714C-4193-8769-A2A26070879C}" destId="{172F5190-F8EB-45AD-83A2-4ACCC6CD4D82}" srcOrd="0" destOrd="0" presId="urn:microsoft.com/office/officeart/2005/8/layout/gear1"/>
    <dgm:cxn modelId="{AEE6A544-95C3-44FC-82C6-68265A3870C0}" srcId="{446D1559-A688-46F8-A60E-2DC938784B04}" destId="{EDB5F292-C339-4C2D-A3B0-286C917EAD55}" srcOrd="1" destOrd="0" parTransId="{4C171001-A232-4802-832C-DDE2EEB6B21F}" sibTransId="{3F030E72-714C-4193-8769-A2A26070879C}"/>
    <dgm:cxn modelId="{A159E44B-56BD-40B9-BA58-2CB3C37EA653}" type="presOf" srcId="{EDB5F292-C339-4C2D-A3B0-286C917EAD55}" destId="{E542892E-3432-4CA9-8EB4-BCC99CA25E1C}" srcOrd="0" destOrd="0" presId="urn:microsoft.com/office/officeart/2005/8/layout/gear1"/>
    <dgm:cxn modelId="{8D6E5A26-54E3-475C-97A0-FAB08265543F}" type="presOf" srcId="{446D1559-A688-46F8-A60E-2DC938784B04}" destId="{A60BEE06-2439-49DD-9163-CA2E5F2CB953}" srcOrd="0" destOrd="0" presId="urn:microsoft.com/office/officeart/2005/8/layout/gear1"/>
    <dgm:cxn modelId="{87A5F813-1370-4CEE-80E1-1131997C4F56}" type="presParOf" srcId="{A60BEE06-2439-49DD-9163-CA2E5F2CB953}" destId="{955CCABE-8E77-4147-A0B6-1A7D9BC38371}" srcOrd="0" destOrd="0" presId="urn:microsoft.com/office/officeart/2005/8/layout/gear1"/>
    <dgm:cxn modelId="{70D8D674-543E-4BDB-889A-CF6AA7183086}" type="presParOf" srcId="{A60BEE06-2439-49DD-9163-CA2E5F2CB953}" destId="{398A14E6-BC3F-4476-A4B5-9C50BF56E374}" srcOrd="1" destOrd="0" presId="urn:microsoft.com/office/officeart/2005/8/layout/gear1"/>
    <dgm:cxn modelId="{9858B4DA-251C-483E-8A61-765D89800A77}" type="presParOf" srcId="{A60BEE06-2439-49DD-9163-CA2E5F2CB953}" destId="{3980178E-707C-4E80-89C8-767F364E4B47}" srcOrd="2" destOrd="0" presId="urn:microsoft.com/office/officeart/2005/8/layout/gear1"/>
    <dgm:cxn modelId="{4ACD738D-CF1C-4D85-A9A4-FC258CBDBA24}" type="presParOf" srcId="{A60BEE06-2439-49DD-9163-CA2E5F2CB953}" destId="{E542892E-3432-4CA9-8EB4-BCC99CA25E1C}" srcOrd="3" destOrd="0" presId="urn:microsoft.com/office/officeart/2005/8/layout/gear1"/>
    <dgm:cxn modelId="{FF7269FF-5F1D-4084-A763-906F63E7D69D}" type="presParOf" srcId="{A60BEE06-2439-49DD-9163-CA2E5F2CB953}" destId="{7942FBCB-1CEE-4617-9A5B-BCCC0ED58FB2}" srcOrd="4" destOrd="0" presId="urn:microsoft.com/office/officeart/2005/8/layout/gear1"/>
    <dgm:cxn modelId="{8D06D060-A9B7-4ECC-BF48-95358DC71712}" type="presParOf" srcId="{A60BEE06-2439-49DD-9163-CA2E5F2CB953}" destId="{5FEC0EE2-C687-4AA2-B0B8-3957C9B06BB0}" srcOrd="5" destOrd="0" presId="urn:microsoft.com/office/officeart/2005/8/layout/gear1"/>
    <dgm:cxn modelId="{EF66DAFF-3B4F-49CD-AB18-3C3BF76A0585}" type="presParOf" srcId="{A60BEE06-2439-49DD-9163-CA2E5F2CB953}" destId="{3EDA7790-889E-4CCD-9234-E6A8592CD772}" srcOrd="6" destOrd="0" presId="urn:microsoft.com/office/officeart/2005/8/layout/gear1"/>
    <dgm:cxn modelId="{0688D6DA-DB19-47FF-8030-6E50643D5CB5}" type="presParOf" srcId="{A60BEE06-2439-49DD-9163-CA2E5F2CB953}" destId="{172F5190-F8EB-45AD-83A2-4ACCC6CD4D82}" srcOrd="7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A80C8-C115-42B0-9B9E-4DFA917663C9}" type="doc">
      <dgm:prSet loTypeId="urn:microsoft.com/office/officeart/2005/8/layout/process5" loCatId="process" qsTypeId="urn:microsoft.com/office/officeart/2005/8/quickstyle/simple1#4" qsCatId="simple" csTypeId="urn:microsoft.com/office/officeart/2005/8/colors/accent1_2#6" csCatId="accent1" phldr="1"/>
      <dgm:spPr/>
      <dgm:t>
        <a:bodyPr/>
        <a:lstStyle/>
        <a:p>
          <a:endParaRPr lang="fi-FI"/>
        </a:p>
      </dgm:t>
    </dgm:pt>
    <dgm:pt modelId="{EF8F714D-7D69-45E9-9C24-AE2448DD892A}">
      <dgm:prSet phldrT="[Teksti]"/>
      <dgm:spPr/>
      <dgm:t>
        <a:bodyPr/>
        <a:lstStyle/>
        <a:p>
          <a:r>
            <a:rPr lang="fi-FI" dirty="0" smtClean="0"/>
            <a:t>Talouden suunnittelu</a:t>
          </a:r>
        </a:p>
      </dgm:t>
    </dgm:pt>
    <dgm:pt modelId="{381516D4-9788-481E-AFA6-8CFD07C5E04A}" type="parTrans" cxnId="{AF0F6EB4-971D-4F89-B4CD-407AAD6A0914}">
      <dgm:prSet/>
      <dgm:spPr/>
      <dgm:t>
        <a:bodyPr/>
        <a:lstStyle/>
        <a:p>
          <a:endParaRPr lang="fi-FI"/>
        </a:p>
      </dgm:t>
    </dgm:pt>
    <dgm:pt modelId="{DDACA97D-B002-47D8-BD8A-75B5A69EAB30}" type="sibTrans" cxnId="{AF0F6EB4-971D-4F89-B4CD-407AAD6A0914}">
      <dgm:prSet/>
      <dgm:spPr>
        <a:solidFill>
          <a:srgbClr val="00B050"/>
        </a:solidFill>
      </dgm:spPr>
      <dgm:t>
        <a:bodyPr/>
        <a:lstStyle/>
        <a:p>
          <a:endParaRPr lang="fi-FI"/>
        </a:p>
      </dgm:t>
    </dgm:pt>
    <dgm:pt modelId="{144B2D99-650E-4AE2-9686-5494C79F1AD2}">
      <dgm:prSet phldrT="[Teksti]"/>
      <dgm:spPr/>
      <dgm:t>
        <a:bodyPr/>
        <a:lstStyle/>
        <a:p>
          <a:r>
            <a:rPr lang="fi-FI" dirty="0" smtClean="0"/>
            <a:t>Yhdistymiset, yhteistyö</a:t>
          </a:r>
          <a:endParaRPr lang="fi-FI" dirty="0"/>
        </a:p>
      </dgm:t>
    </dgm:pt>
    <dgm:pt modelId="{016B0724-F3AF-4800-B7E8-A1BA94BA74E7}" type="parTrans" cxnId="{B5EF1CAD-184F-4303-B956-855771072D70}">
      <dgm:prSet/>
      <dgm:spPr/>
      <dgm:t>
        <a:bodyPr/>
        <a:lstStyle/>
        <a:p>
          <a:endParaRPr lang="fi-FI"/>
        </a:p>
      </dgm:t>
    </dgm:pt>
    <dgm:pt modelId="{3F1A943B-D10C-4B01-82E9-0AA890233C33}" type="sibTrans" cxnId="{B5EF1CAD-184F-4303-B956-855771072D70}">
      <dgm:prSet/>
      <dgm:spPr>
        <a:solidFill>
          <a:srgbClr val="00B050"/>
        </a:solidFill>
      </dgm:spPr>
      <dgm:t>
        <a:bodyPr/>
        <a:lstStyle/>
        <a:p>
          <a:endParaRPr lang="fi-FI"/>
        </a:p>
      </dgm:t>
    </dgm:pt>
    <dgm:pt modelId="{AA871998-EB70-407C-8E4E-E5BC3FCC8AE8}">
      <dgm:prSet phldrT="[Teksti]"/>
      <dgm:spPr/>
      <dgm:t>
        <a:bodyPr/>
        <a:lstStyle/>
        <a:p>
          <a:r>
            <a:rPr lang="fi-FI" dirty="0" smtClean="0"/>
            <a:t>Ammattitaito</a:t>
          </a:r>
          <a:endParaRPr lang="fi-FI" dirty="0"/>
        </a:p>
      </dgm:t>
    </dgm:pt>
    <dgm:pt modelId="{80B4297C-F788-439D-BD3E-1B457FC218A7}" type="parTrans" cxnId="{48020720-2778-432F-AFD2-DCB4D99B4A07}">
      <dgm:prSet/>
      <dgm:spPr/>
      <dgm:t>
        <a:bodyPr/>
        <a:lstStyle/>
        <a:p>
          <a:endParaRPr lang="fi-FI"/>
        </a:p>
      </dgm:t>
    </dgm:pt>
    <dgm:pt modelId="{BA6159C6-9B23-4E22-80DB-CFB41A2F88BC}" type="sibTrans" cxnId="{48020720-2778-432F-AFD2-DCB4D99B4A07}">
      <dgm:prSet/>
      <dgm:spPr/>
      <dgm:t>
        <a:bodyPr/>
        <a:lstStyle/>
        <a:p>
          <a:endParaRPr lang="fi-FI"/>
        </a:p>
      </dgm:t>
    </dgm:pt>
    <dgm:pt modelId="{CCA76507-1B4D-4F1D-915D-5749208CC142}" type="pres">
      <dgm:prSet presAssocID="{001A80C8-C115-42B0-9B9E-4DFA917663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90399E28-1BA9-4D42-ABF3-95B8FF53B575}" type="pres">
      <dgm:prSet presAssocID="{EF8F714D-7D69-45E9-9C24-AE2448DD89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B967348-3EC6-40FC-B483-8660C8588591}" type="pres">
      <dgm:prSet presAssocID="{DDACA97D-B002-47D8-BD8A-75B5A69EAB30}" presName="sibTrans" presStyleLbl="sibTrans2D1" presStyleIdx="0" presStyleCnt="2"/>
      <dgm:spPr/>
      <dgm:t>
        <a:bodyPr/>
        <a:lstStyle/>
        <a:p>
          <a:endParaRPr lang="fi-FI"/>
        </a:p>
      </dgm:t>
    </dgm:pt>
    <dgm:pt modelId="{49685AD7-4B2E-43F2-8CBB-5E02B3AFF157}" type="pres">
      <dgm:prSet presAssocID="{DDACA97D-B002-47D8-BD8A-75B5A69EAB30}" presName="connectorText" presStyleLbl="sibTrans2D1" presStyleIdx="0" presStyleCnt="2"/>
      <dgm:spPr/>
      <dgm:t>
        <a:bodyPr/>
        <a:lstStyle/>
        <a:p>
          <a:endParaRPr lang="fi-FI"/>
        </a:p>
      </dgm:t>
    </dgm:pt>
    <dgm:pt modelId="{DB06C79D-C30F-4E59-93A1-9956D5AC6398}" type="pres">
      <dgm:prSet presAssocID="{144B2D99-650E-4AE2-9686-5494C79F1AD2}" presName="node" presStyleLbl="node1" presStyleIdx="1" presStyleCnt="3" custLinFactNeighborX="-14373" custLinFactNeighborY="8644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8C350C2-AAD5-4E8A-97CB-19F23ED2E6A6}" type="pres">
      <dgm:prSet presAssocID="{3F1A943B-D10C-4B01-82E9-0AA890233C33}" presName="sibTrans" presStyleLbl="sibTrans2D1" presStyleIdx="1" presStyleCnt="2" custAng="10479367"/>
      <dgm:spPr/>
      <dgm:t>
        <a:bodyPr/>
        <a:lstStyle/>
        <a:p>
          <a:endParaRPr lang="fi-FI"/>
        </a:p>
      </dgm:t>
    </dgm:pt>
    <dgm:pt modelId="{B50D7550-2656-4D72-A060-40D1A40DD2E6}" type="pres">
      <dgm:prSet presAssocID="{3F1A943B-D10C-4B01-82E9-0AA890233C33}" presName="connectorText" presStyleLbl="sibTrans2D1" presStyleIdx="1" presStyleCnt="2"/>
      <dgm:spPr/>
      <dgm:t>
        <a:bodyPr/>
        <a:lstStyle/>
        <a:p>
          <a:endParaRPr lang="fi-FI"/>
        </a:p>
      </dgm:t>
    </dgm:pt>
    <dgm:pt modelId="{C8F885DB-582D-42B6-A080-7DBF01AE2637}" type="pres">
      <dgm:prSet presAssocID="{AA871998-EB70-407C-8E4E-E5BC3FCC8AE8}" presName="node" presStyleLbl="node1" presStyleIdx="2" presStyleCnt="3" custLinFactX="-38172" custLinFactNeighborX="-100000" custLinFactNeighborY="-50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0D86CD4-4AD0-4288-A5FF-3099ADC957F2}" type="presOf" srcId="{DDACA97D-B002-47D8-BD8A-75B5A69EAB30}" destId="{49685AD7-4B2E-43F2-8CBB-5E02B3AFF157}" srcOrd="1" destOrd="0" presId="urn:microsoft.com/office/officeart/2005/8/layout/process5"/>
    <dgm:cxn modelId="{8DD2AF0B-1110-43B1-B4B4-B2002D14BA8F}" type="presOf" srcId="{001A80C8-C115-42B0-9B9E-4DFA917663C9}" destId="{CCA76507-1B4D-4F1D-915D-5749208CC142}" srcOrd="0" destOrd="0" presId="urn:microsoft.com/office/officeart/2005/8/layout/process5"/>
    <dgm:cxn modelId="{2E43D4BE-4D1B-4671-865B-2466BCE69132}" type="presOf" srcId="{EF8F714D-7D69-45E9-9C24-AE2448DD892A}" destId="{90399E28-1BA9-4D42-ABF3-95B8FF53B575}" srcOrd="0" destOrd="0" presId="urn:microsoft.com/office/officeart/2005/8/layout/process5"/>
    <dgm:cxn modelId="{B5EF1CAD-184F-4303-B956-855771072D70}" srcId="{001A80C8-C115-42B0-9B9E-4DFA917663C9}" destId="{144B2D99-650E-4AE2-9686-5494C79F1AD2}" srcOrd="1" destOrd="0" parTransId="{016B0724-F3AF-4800-B7E8-A1BA94BA74E7}" sibTransId="{3F1A943B-D10C-4B01-82E9-0AA890233C33}"/>
    <dgm:cxn modelId="{7E3C52BC-EFA6-493F-8365-3DA65A692B1E}" type="presOf" srcId="{3F1A943B-D10C-4B01-82E9-0AA890233C33}" destId="{B50D7550-2656-4D72-A060-40D1A40DD2E6}" srcOrd="1" destOrd="0" presId="urn:microsoft.com/office/officeart/2005/8/layout/process5"/>
    <dgm:cxn modelId="{AF0F6EB4-971D-4F89-B4CD-407AAD6A0914}" srcId="{001A80C8-C115-42B0-9B9E-4DFA917663C9}" destId="{EF8F714D-7D69-45E9-9C24-AE2448DD892A}" srcOrd="0" destOrd="0" parTransId="{381516D4-9788-481E-AFA6-8CFD07C5E04A}" sibTransId="{DDACA97D-B002-47D8-BD8A-75B5A69EAB30}"/>
    <dgm:cxn modelId="{48020720-2778-432F-AFD2-DCB4D99B4A07}" srcId="{001A80C8-C115-42B0-9B9E-4DFA917663C9}" destId="{AA871998-EB70-407C-8E4E-E5BC3FCC8AE8}" srcOrd="2" destOrd="0" parTransId="{80B4297C-F788-439D-BD3E-1B457FC218A7}" sibTransId="{BA6159C6-9B23-4E22-80DB-CFB41A2F88BC}"/>
    <dgm:cxn modelId="{D24AD0FD-C60F-4497-8EC9-C3F2C2209C72}" type="presOf" srcId="{144B2D99-650E-4AE2-9686-5494C79F1AD2}" destId="{DB06C79D-C30F-4E59-93A1-9956D5AC6398}" srcOrd="0" destOrd="0" presId="urn:microsoft.com/office/officeart/2005/8/layout/process5"/>
    <dgm:cxn modelId="{B0CBD97C-B0FB-4212-80AE-9BD640819109}" type="presOf" srcId="{DDACA97D-B002-47D8-BD8A-75B5A69EAB30}" destId="{0B967348-3EC6-40FC-B483-8660C8588591}" srcOrd="0" destOrd="0" presId="urn:microsoft.com/office/officeart/2005/8/layout/process5"/>
    <dgm:cxn modelId="{D8C962E1-362F-4A30-9974-92C0DE4BFE74}" type="presOf" srcId="{AA871998-EB70-407C-8E4E-E5BC3FCC8AE8}" destId="{C8F885DB-582D-42B6-A080-7DBF01AE2637}" srcOrd="0" destOrd="0" presId="urn:microsoft.com/office/officeart/2005/8/layout/process5"/>
    <dgm:cxn modelId="{357017B3-5ADF-45CE-8EDB-117A42C194DD}" type="presOf" srcId="{3F1A943B-D10C-4B01-82E9-0AA890233C33}" destId="{D8C350C2-AAD5-4E8A-97CB-19F23ED2E6A6}" srcOrd="0" destOrd="0" presId="urn:microsoft.com/office/officeart/2005/8/layout/process5"/>
    <dgm:cxn modelId="{CC607C7A-1528-4D4D-A027-048FB7BC1B56}" type="presParOf" srcId="{CCA76507-1B4D-4F1D-915D-5749208CC142}" destId="{90399E28-1BA9-4D42-ABF3-95B8FF53B575}" srcOrd="0" destOrd="0" presId="urn:microsoft.com/office/officeart/2005/8/layout/process5"/>
    <dgm:cxn modelId="{CDB25E66-3FDC-49B1-A9A0-5240D16E8DEF}" type="presParOf" srcId="{CCA76507-1B4D-4F1D-915D-5749208CC142}" destId="{0B967348-3EC6-40FC-B483-8660C8588591}" srcOrd="1" destOrd="0" presId="urn:microsoft.com/office/officeart/2005/8/layout/process5"/>
    <dgm:cxn modelId="{3C12F52F-982F-4E3A-9E2A-334AFEC44BB4}" type="presParOf" srcId="{0B967348-3EC6-40FC-B483-8660C8588591}" destId="{49685AD7-4B2E-43F2-8CBB-5E02B3AFF157}" srcOrd="0" destOrd="0" presId="urn:microsoft.com/office/officeart/2005/8/layout/process5"/>
    <dgm:cxn modelId="{E847EE55-BC63-426B-B6A8-8427AC4D8C9E}" type="presParOf" srcId="{CCA76507-1B4D-4F1D-915D-5749208CC142}" destId="{DB06C79D-C30F-4E59-93A1-9956D5AC6398}" srcOrd="2" destOrd="0" presId="urn:microsoft.com/office/officeart/2005/8/layout/process5"/>
    <dgm:cxn modelId="{0BD2054D-12EB-4049-A434-ED292ADA390E}" type="presParOf" srcId="{CCA76507-1B4D-4F1D-915D-5749208CC142}" destId="{D8C350C2-AAD5-4E8A-97CB-19F23ED2E6A6}" srcOrd="3" destOrd="0" presId="urn:microsoft.com/office/officeart/2005/8/layout/process5"/>
    <dgm:cxn modelId="{924AB4ED-ECAC-46D3-8678-F648DA1F8466}" type="presParOf" srcId="{D8C350C2-AAD5-4E8A-97CB-19F23ED2E6A6}" destId="{B50D7550-2656-4D72-A060-40D1A40DD2E6}" srcOrd="0" destOrd="0" presId="urn:microsoft.com/office/officeart/2005/8/layout/process5"/>
    <dgm:cxn modelId="{6883FC68-6407-4CFF-ABD9-63DD1E905406}" type="presParOf" srcId="{CCA76507-1B4D-4F1D-915D-5749208CC142}" destId="{C8F885DB-582D-42B6-A080-7DBF01AE2637}" srcOrd="4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t" anchorCtr="0" compatLnSpc="1">
            <a:prstTxWarp prst="textNoShape">
              <a:avLst/>
            </a:prstTxWarp>
          </a:bodyPr>
          <a:lstStyle>
            <a:lvl1pPr defTabSz="876300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894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t" anchorCtr="0" compatLnSpc="1">
            <a:prstTxWarp prst="textNoShape">
              <a:avLst/>
            </a:prstTxWarp>
          </a:bodyPr>
          <a:lstStyle>
            <a:lvl1pPr algn="r" defTabSz="876300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895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b" anchorCtr="0" compatLnSpc="1">
            <a:prstTxWarp prst="textNoShape">
              <a:avLst/>
            </a:prstTxWarp>
          </a:bodyPr>
          <a:lstStyle>
            <a:lvl1pPr defTabSz="876300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12288"/>
            <a:ext cx="28940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b" anchorCtr="0" compatLnSpc="1">
            <a:prstTxWarp prst="textNoShape">
              <a:avLst/>
            </a:prstTxWarp>
          </a:bodyPr>
          <a:lstStyle>
            <a:lvl1pPr algn="r" defTabSz="876300">
              <a:defRPr sz="1200"/>
            </a:lvl1pPr>
          </a:lstStyle>
          <a:p>
            <a:pPr>
              <a:defRPr/>
            </a:pPr>
            <a:fld id="{AFFA2DE8-4938-430D-90FB-7858902D56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9950" y="768350"/>
            <a:ext cx="49403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1063"/>
            <a:ext cx="539432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7D3C3A6A-E0B6-4F19-82A2-6B447111B0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71538" y="768350"/>
            <a:ext cx="4937125" cy="3703638"/>
          </a:xfrm>
          <a:ln/>
        </p:spPr>
      </p:sp>
      <p:sp>
        <p:nvSpPr>
          <p:cNvPr id="12290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12291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8EC12-1352-49DE-AD97-C3F5D0782E12}" type="slidenum">
              <a:rPr lang="fi-FI" smtClean="0"/>
              <a:pPr/>
              <a:t>5</a:t>
            </a:fld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71538" y="768350"/>
            <a:ext cx="4937125" cy="3703638"/>
          </a:xfrm>
          <a:ln/>
        </p:spPr>
      </p:sp>
      <p:sp>
        <p:nvSpPr>
          <p:cNvPr id="14338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14339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9FC88-A7A8-457F-B641-D23F55B1F6C8}" type="slidenum">
              <a:rPr lang="fi-FI" smtClean="0"/>
              <a:pPr/>
              <a:t>6</a:t>
            </a:fld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71538" y="768350"/>
            <a:ext cx="4937125" cy="3703638"/>
          </a:xfrm>
          <a:ln/>
        </p:spPr>
      </p:sp>
      <p:sp>
        <p:nvSpPr>
          <p:cNvPr id="17410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17411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C6CEC-7486-4A93-A0E8-FACB39299CF8}" type="slidenum">
              <a:rPr lang="fi-FI" smtClean="0"/>
              <a:pPr/>
              <a:t>8</a:t>
            </a:fld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71538" y="768350"/>
            <a:ext cx="4937125" cy="3703638"/>
          </a:xfrm>
          <a:ln/>
        </p:spPr>
      </p:sp>
      <p:sp>
        <p:nvSpPr>
          <p:cNvPr id="20482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20483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A8FFF-DB42-4B8F-B042-7B4ABDCE341E}" type="slidenum">
              <a:rPr lang="fi-FI" smtClean="0"/>
              <a:pPr/>
              <a:t>10</a:t>
            </a:fld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71538" y="768350"/>
            <a:ext cx="4937125" cy="3703638"/>
          </a:xfrm>
          <a:ln/>
        </p:spPr>
      </p:sp>
      <p:sp>
        <p:nvSpPr>
          <p:cNvPr id="22530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22531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C8935-9127-41D2-994B-63E041EBD3F2}" type="slidenum">
              <a:rPr lang="fi-FI" smtClean="0"/>
              <a:pPr/>
              <a:t>11</a:t>
            </a:fld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71538" y="768350"/>
            <a:ext cx="4937125" cy="3703638"/>
          </a:xfrm>
          <a:ln/>
        </p:spPr>
      </p:sp>
      <p:sp>
        <p:nvSpPr>
          <p:cNvPr id="25602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25603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E0998-8A27-4147-9C3A-1695323059F7}" type="slidenum">
              <a:rPr lang="fi-FI" smtClean="0"/>
              <a:pPr/>
              <a:t>13</a:t>
            </a:fld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71538" y="768350"/>
            <a:ext cx="4937125" cy="3703638"/>
          </a:xfrm>
          <a:ln/>
        </p:spPr>
      </p:sp>
      <p:sp>
        <p:nvSpPr>
          <p:cNvPr id="27650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27651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BD603-FB20-496F-8CDA-DEAE135DEDE9}" type="slidenum">
              <a:rPr lang="fi-FI" smtClean="0"/>
              <a:pPr/>
              <a:t>14</a:t>
            </a:fld>
            <a:endParaRPr lang="fi-F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71538" y="768350"/>
            <a:ext cx="4937125" cy="3703638"/>
          </a:xfrm>
          <a:ln/>
        </p:spPr>
      </p:sp>
      <p:sp>
        <p:nvSpPr>
          <p:cNvPr id="30722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30723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EA40-A4A9-4C44-A76D-7F64AA2E7654}" type="slidenum">
              <a:rPr lang="fi-FI" smtClean="0"/>
              <a:pPr/>
              <a:t>16</a:t>
            </a:fld>
            <a:endParaRPr lang="fi-F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871538" y="768350"/>
            <a:ext cx="4937125" cy="3703638"/>
          </a:xfrm>
          <a:ln/>
        </p:spPr>
      </p:sp>
      <p:sp>
        <p:nvSpPr>
          <p:cNvPr id="32770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32771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7BFCC-91EC-4DB4-AC5E-63CD7D07FF24}" type="slidenum">
              <a:rPr lang="fi-FI" smtClean="0"/>
              <a:pPr/>
              <a:t>17</a:t>
            </a:fld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2" descr="ELY_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4163" y="285750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714512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2150240" y="3857625"/>
            <a:ext cx="4786312" cy="15716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ACBF0C-2615-4305-82E9-BFF949390985}" type="datetime1">
              <a:rPr lang="fi-FI"/>
              <a:pPr>
                <a:defRPr/>
              </a:pPr>
              <a:t>6.4.2010</a:t>
            </a:fld>
            <a:endParaRPr lang="fi-FI" dirty="0"/>
          </a:p>
        </p:txBody>
      </p:sp>
      <p:sp>
        <p:nvSpPr>
          <p:cNvPr id="6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113F18-77C3-419C-B000-AD0280FCE12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Alatunnisteen paikkamerkki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Lisää viraston nimi, tekijän nimi ja osasto</a:t>
            </a:r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642942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471326" y="2286000"/>
            <a:ext cx="8286750" cy="2928938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F75-E327-457D-A04A-7995C1D7D855}" type="datetime1">
              <a:rPr lang="fi-FI"/>
              <a:pPr>
                <a:defRPr/>
              </a:pPr>
              <a:t>6.4.2010</a:t>
            </a:fld>
            <a:endParaRPr lang="fi-FI" dirty="0"/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Lisää viraston nimi, tekijän nimi ja osasto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8A14-D162-471C-B7CD-E526CCE894C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Johtaja Marketta Virta                                                26.11.2009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/>
          </a:p>
        </p:txBody>
      </p:sp>
      <p:pic>
        <p:nvPicPr>
          <p:cNvPr id="1027" name="Kuva 8" descr="ELY_logo_väri.gif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4163" y="285750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38"/>
            <a:ext cx="135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9D8D0A-CD20-46A0-AD4D-3BD01E5DD59C}" type="datetime1">
              <a:rPr lang="fi-FI"/>
              <a:pPr>
                <a:defRPr/>
              </a:pPr>
              <a:t>6.4.2010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3" y="6357938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/>
              <a:t>Lisää viraston nimi, tekijän nimi ja osasto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215313" y="6356350"/>
            <a:ext cx="40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6F350E-4537-4F28-A3F5-9696CDF493F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6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tsikko 1"/>
          <p:cNvSpPr>
            <a:spLocks noGrp="1"/>
          </p:cNvSpPr>
          <p:nvPr>
            <p:ph type="title"/>
          </p:nvPr>
        </p:nvSpPr>
        <p:spPr bwMode="auto">
          <a:xfrm>
            <a:off x="428625" y="2071688"/>
            <a:ext cx="8229600" cy="1714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Vesiosuuskunnat ELY- keskuksen näkökulmasta</a:t>
            </a:r>
          </a:p>
        </p:txBody>
      </p:sp>
      <p:sp>
        <p:nvSpPr>
          <p:cNvPr id="7170" name="Tekstin paikkamerkki 2"/>
          <p:cNvSpPr>
            <a:spLocks noGrp="1"/>
          </p:cNvSpPr>
          <p:nvPr>
            <p:ph type="body" sz="quarter" idx="10"/>
          </p:nvPr>
        </p:nvSpPr>
        <p:spPr bwMode="auto">
          <a:xfrm>
            <a:off x="2149475" y="3857625"/>
            <a:ext cx="4786313" cy="1571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Pellervon päivä</a:t>
            </a:r>
          </a:p>
          <a:p>
            <a:r>
              <a:rPr lang="fi-FI" smtClean="0"/>
              <a:t>7.4.2010</a:t>
            </a:r>
          </a:p>
          <a:p>
            <a:r>
              <a:rPr lang="fi-FI" smtClean="0"/>
              <a:t>Sokos Hotel Presidentti, Helsinki</a:t>
            </a:r>
          </a:p>
        </p:txBody>
      </p:sp>
      <p:sp>
        <p:nvSpPr>
          <p:cNvPr id="7171" name="Päivämäärän paikkamerkki 3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8E06DD-4114-4173-97A8-91D5D455F32E}" type="datetime1">
              <a:rPr lang="fi-FI" smtClean="0"/>
              <a:pPr/>
              <a:t>6.4.2010</a:t>
            </a:fld>
            <a:endParaRPr lang="fi-FI" smtClean="0"/>
          </a:p>
        </p:txBody>
      </p:sp>
      <p:sp>
        <p:nvSpPr>
          <p:cNvPr id="7172" name="Dian numeron paikkamerkki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FD5B83-85B3-4146-9EB3-E6BFCE6F19F2}" type="slidenum">
              <a:rPr lang="fi-FI" smtClean="0"/>
              <a:pPr/>
              <a:t>1</a:t>
            </a:fld>
            <a:endParaRPr lang="fi-FI" smtClean="0"/>
          </a:p>
        </p:txBody>
      </p:sp>
      <p:sp>
        <p:nvSpPr>
          <p:cNvPr id="7173" name="Alatunnisteen paikkamerkki 5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Uudenmaan ELY-keskus, Y-vastuualue, Ilkka Juva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äivämäärän paikkamerkki 3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542E5F-26A2-4013-8179-9529F34E4AD4}" type="datetime1">
              <a:rPr lang="fi-FI" smtClean="0"/>
              <a:pPr/>
              <a:t>6.4.2010</a:t>
            </a:fld>
            <a:endParaRPr lang="fi-FI" smtClean="0"/>
          </a:p>
        </p:txBody>
      </p:sp>
      <p:sp>
        <p:nvSpPr>
          <p:cNvPr id="19458" name="Dian numeron paikkamerkki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0CC02F-9F09-4F2F-9626-F67ECFF2DE0A}" type="slidenum">
              <a:rPr lang="fi-FI" smtClean="0"/>
              <a:pPr/>
              <a:t>10</a:t>
            </a:fld>
            <a:endParaRPr lang="fi-FI" smtClean="0"/>
          </a:p>
        </p:txBody>
      </p:sp>
      <p:sp>
        <p:nvSpPr>
          <p:cNvPr id="19459" name="Alatunnisteen paikkamerkki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Uudenmaan ELY – keskus, Ilkka Juva</a:t>
            </a:r>
          </a:p>
          <a:p>
            <a:endParaRPr lang="fi-FI" smtClean="0"/>
          </a:p>
        </p:txBody>
      </p:sp>
      <p:graphicFrame>
        <p:nvGraphicFramePr>
          <p:cNvPr id="7" name="Kaaviokuva 6"/>
          <p:cNvGraphicFramePr/>
          <p:nvPr/>
        </p:nvGraphicFramePr>
        <p:xfrm>
          <a:off x="1071538" y="1500174"/>
          <a:ext cx="638175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tsikko 1"/>
          <p:cNvSpPr>
            <a:spLocks noGrp="1"/>
          </p:cNvSpPr>
          <p:nvPr>
            <p:ph type="title"/>
          </p:nvPr>
        </p:nvSpPr>
        <p:spPr bwMode="auto">
          <a:xfrm>
            <a:off x="457200" y="1428750"/>
            <a:ext cx="8229600" cy="6429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mtClean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71488" y="2286000"/>
            <a:ext cx="8286750" cy="2928938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21507" name="Päivämäärän paikkamerkki 3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141DAB-9E7A-459E-B737-4E159F37AEFE}" type="datetime1">
              <a:rPr lang="fi-FI" smtClean="0"/>
              <a:pPr/>
              <a:t>6.4.2010</a:t>
            </a:fld>
            <a:endParaRPr lang="fi-FI" smtClean="0"/>
          </a:p>
        </p:txBody>
      </p:sp>
      <p:sp>
        <p:nvSpPr>
          <p:cNvPr id="21508" name="Alatunnisteen paikkamerkki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Uudenmaan ELY – keskus, Ilkka Juva</a:t>
            </a:r>
          </a:p>
        </p:txBody>
      </p:sp>
      <p:sp>
        <p:nvSpPr>
          <p:cNvPr id="21509" name="Dian numeron paikkamerkki 5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A403EB-E663-4D73-988A-9C19F852B65B}" type="slidenum">
              <a:rPr lang="fi-FI" smtClean="0"/>
              <a:pPr/>
              <a:t>11</a:t>
            </a:fld>
            <a:endParaRPr lang="fi-FI" smtClean="0"/>
          </a:p>
        </p:txBody>
      </p:sp>
      <p:pic>
        <p:nvPicPr>
          <p:cNvPr id="21510" name="Picture 2" descr="C:\Users\juva\Desktop\OSUUSKUNTAPAIVA\Esityskartat_Raasepori\Raasep_taajama_ja_RHRuus_ja_RHKasem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ngas 8"/>
          <p:cNvSpPr/>
          <p:nvPr/>
        </p:nvSpPr>
        <p:spPr>
          <a:xfrm>
            <a:off x="5572125" y="4071938"/>
            <a:ext cx="1000125" cy="785812"/>
          </a:xfrm>
          <a:prstGeom prst="donut">
            <a:avLst>
              <a:gd name="adj" fmla="val 4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10" name="Rengas 9"/>
          <p:cNvSpPr/>
          <p:nvPr/>
        </p:nvSpPr>
        <p:spPr>
          <a:xfrm>
            <a:off x="1571625" y="1857375"/>
            <a:ext cx="3071813" cy="857250"/>
          </a:xfrm>
          <a:prstGeom prst="donut">
            <a:avLst>
              <a:gd name="adj" fmla="val 4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Rengas 10"/>
          <p:cNvSpPr/>
          <p:nvPr/>
        </p:nvSpPr>
        <p:spPr>
          <a:xfrm>
            <a:off x="6572250" y="928688"/>
            <a:ext cx="1000125" cy="785812"/>
          </a:xfrm>
          <a:prstGeom prst="donut">
            <a:avLst>
              <a:gd name="adj" fmla="val 4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1571604" y="1214422"/>
            <a:ext cx="73302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i-FI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fi-FI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6081722" y="652442"/>
            <a:ext cx="73302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i-FI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fi-FI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6072198" y="3286124"/>
            <a:ext cx="73302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i-FI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fi-FI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7088" y="1700213"/>
            <a:ext cx="7993062" cy="4608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28750"/>
            <a:ext cx="8229600" cy="6429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pic>
        <p:nvPicPr>
          <p:cNvPr id="23555" name="Picture 4" descr="Hiidenalue_MAL20080215_asuminen_askaav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6661150" y="6129338"/>
            <a:ext cx="2411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000">
                <a:latin typeface="Calibri" pitchFamily="34" charset="0"/>
              </a:rPr>
              <a:t>MRL-kuntalupa (päätös v. 2000, 49 kpl)</a:t>
            </a:r>
            <a:endParaRPr lang="en-US" sz="1000">
              <a:latin typeface="Calibri" pitchFamily="34" charset="0"/>
            </a:endParaRPr>
          </a:p>
        </p:txBody>
      </p:sp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6675438" y="5949950"/>
            <a:ext cx="2397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000">
                <a:latin typeface="Calibri" pitchFamily="34" charset="0"/>
              </a:rPr>
              <a:t>MRL-kuntalupa (päätös v. 2001, 60 kpl)</a:t>
            </a:r>
            <a:endParaRPr lang="en-US" sz="1000">
              <a:latin typeface="Calibri" pitchFamily="34" charset="0"/>
            </a:endParaRPr>
          </a:p>
        </p:txBody>
      </p:sp>
      <p:pic>
        <p:nvPicPr>
          <p:cNvPr id="12800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6677025" y="5768975"/>
            <a:ext cx="2466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000">
                <a:latin typeface="Calibri" pitchFamily="34" charset="0"/>
              </a:rPr>
              <a:t>MRL-kuntalupa (päätös v. 2002, 87 kpl)</a:t>
            </a:r>
            <a:endParaRPr lang="en-US" sz="1000">
              <a:latin typeface="Calibri" pitchFamily="34" charset="0"/>
            </a:endParaRPr>
          </a:p>
        </p:txBody>
      </p:sp>
      <p:pic>
        <p:nvPicPr>
          <p:cNvPr id="12801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6677025" y="5589588"/>
            <a:ext cx="2395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000">
                <a:latin typeface="Calibri" pitchFamily="34" charset="0"/>
              </a:rPr>
              <a:t>MRL-kuntalupa (päätös v. 2003, 92 kpl)</a:t>
            </a:r>
            <a:endParaRPr lang="en-US" sz="1000">
              <a:latin typeface="Calibri" pitchFamily="34" charset="0"/>
            </a:endParaRPr>
          </a:p>
        </p:txBody>
      </p:sp>
      <p:pic>
        <p:nvPicPr>
          <p:cNvPr id="12801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6677025" y="5408613"/>
            <a:ext cx="2395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000">
                <a:latin typeface="Calibri" pitchFamily="34" charset="0"/>
              </a:rPr>
              <a:t>MRL-kuntalupa (päätös v. 2004, 87 kpl)</a:t>
            </a:r>
            <a:endParaRPr lang="en-US" sz="1000">
              <a:latin typeface="Calibri" pitchFamily="34" charset="0"/>
            </a:endParaRPr>
          </a:p>
        </p:txBody>
      </p:sp>
      <p:pic>
        <p:nvPicPr>
          <p:cNvPr id="12801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566738"/>
            <a:ext cx="8388350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6677025" y="5229225"/>
            <a:ext cx="2395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000">
                <a:latin typeface="Calibri" pitchFamily="34" charset="0"/>
              </a:rPr>
              <a:t>MRL-kuntalupa (päätös v. 2005, 93 kpl)</a:t>
            </a:r>
            <a:endParaRPr lang="en-US" sz="1000">
              <a:latin typeface="Calibri" pitchFamily="34" charset="0"/>
            </a:endParaRPr>
          </a:p>
        </p:txBody>
      </p:sp>
      <p:pic>
        <p:nvPicPr>
          <p:cNvPr id="128017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404813"/>
            <a:ext cx="860425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6677025" y="5049838"/>
            <a:ext cx="2395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000">
                <a:latin typeface="Calibri" pitchFamily="34" charset="0"/>
              </a:rPr>
              <a:t>MRL-kuntalupa (päätös v. 2006, 91 kpl)</a:t>
            </a:r>
            <a:endParaRPr lang="en-US" sz="1000">
              <a:latin typeface="Calibri" pitchFamily="34" charset="0"/>
            </a:endParaRPr>
          </a:p>
        </p:txBody>
      </p:sp>
      <p:pic>
        <p:nvPicPr>
          <p:cNvPr id="128019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5650" y="566738"/>
            <a:ext cx="8388350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6677025" y="4868863"/>
            <a:ext cx="2466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000">
                <a:latin typeface="Calibri" pitchFamily="34" charset="0"/>
              </a:rPr>
              <a:t>MRL-kuntalupa (päätös v. 2007, 114 kpl)</a:t>
            </a:r>
            <a:endParaRPr lang="en-US" sz="1000">
              <a:latin typeface="Calibri" pitchFamily="34" charset="0"/>
            </a:endParaRPr>
          </a:p>
        </p:txBody>
      </p:sp>
      <p:pic>
        <p:nvPicPr>
          <p:cNvPr id="128021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-1108075"/>
            <a:ext cx="88201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22" name="Text Box 22"/>
          <p:cNvSpPr txBox="1">
            <a:spLocks noChangeArrowheads="1"/>
          </p:cNvSpPr>
          <p:nvPr/>
        </p:nvSpPr>
        <p:spPr bwMode="auto">
          <a:xfrm>
            <a:off x="6677025" y="4689475"/>
            <a:ext cx="2466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000">
                <a:latin typeface="Calibri" pitchFamily="34" charset="0"/>
              </a:rPr>
              <a:t>MRL-kuntalupa (päätös v. 2008 tammik.)</a:t>
            </a:r>
            <a:endParaRPr lang="en-US" sz="1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2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/>
      <p:bldP spid="128008" grpId="0"/>
      <p:bldP spid="128010" grpId="0"/>
      <p:bldP spid="128012" grpId="0"/>
      <p:bldP spid="128014" grpId="0"/>
      <p:bldP spid="128016" grpId="0"/>
      <p:bldP spid="128018" grpId="0"/>
      <p:bldP spid="128020" grpId="0"/>
      <p:bldP spid="1280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28625" y="1571625"/>
            <a:ext cx="8286750" cy="478631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fi-FI" dirty="0" smtClean="0"/>
          </a:p>
          <a:p>
            <a:pPr>
              <a:buFont typeface="Wingdings" pitchFamily="2" charset="2"/>
              <a:buNone/>
              <a:defRPr/>
            </a:pPr>
            <a:r>
              <a:rPr lang="fi-FI" dirty="0" smtClean="0"/>
              <a:t>Yhdyskuntasuunnittelu, kaavoitus, maankäyttö n. 30 v</a:t>
            </a:r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 smtClean="0"/>
          </a:p>
          <a:p>
            <a:pPr>
              <a:buFont typeface="Wingdings" pitchFamily="2" charset="2"/>
              <a:buNone/>
              <a:defRPr/>
            </a:pPr>
            <a:endParaRPr lang="fi-FI" dirty="0" smtClean="0"/>
          </a:p>
          <a:p>
            <a:pPr>
              <a:buFont typeface="Wingdings" pitchFamily="2" charset="2"/>
              <a:buNone/>
              <a:defRPr/>
            </a:pPr>
            <a:r>
              <a:rPr lang="fi-FI" dirty="0" smtClean="0"/>
              <a:t>Vesihuollon kehittämissuunnittelun </a:t>
            </a:r>
            <a:r>
              <a:rPr lang="fi-FI" sz="2800" b="1" dirty="0" smtClean="0"/>
              <a:t>tulisi</a:t>
            </a:r>
            <a:r>
              <a:rPr lang="fi-FI" dirty="0" smtClean="0"/>
              <a:t> tähdätä n. 30 vuoden päähän          </a:t>
            </a:r>
            <a:r>
              <a:rPr lang="fi-FI" b="1" dirty="0" smtClean="0"/>
              <a:t>kuntien</a:t>
            </a:r>
            <a:r>
              <a:rPr lang="fi-FI" dirty="0" smtClean="0"/>
              <a:t> kehittämissuunnitelmat</a:t>
            </a:r>
          </a:p>
          <a:p>
            <a:pPr>
              <a:buFont typeface="Wingdings" pitchFamily="2" charset="2"/>
              <a:buNone/>
              <a:defRPr/>
            </a:pPr>
            <a:endParaRPr lang="fi-FI" sz="2800" dirty="0" smtClean="0"/>
          </a:p>
        </p:txBody>
      </p:sp>
      <p:sp>
        <p:nvSpPr>
          <p:cNvPr id="24578" name="Päivämäärän paikkamerkki 3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ED3695-61BE-4C25-89A2-33F0061B2819}" type="datetime1">
              <a:rPr lang="fi-FI" smtClean="0"/>
              <a:pPr/>
              <a:t>6.4.2010</a:t>
            </a:fld>
            <a:endParaRPr lang="fi-FI" smtClean="0"/>
          </a:p>
        </p:txBody>
      </p:sp>
      <p:sp>
        <p:nvSpPr>
          <p:cNvPr id="24579" name="Dian numeron paikkamerkki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ACF2A9-DD55-46F2-AB61-E6B74BC074B2}" type="slidenum">
              <a:rPr lang="fi-FI" smtClean="0"/>
              <a:pPr/>
              <a:t>13</a:t>
            </a:fld>
            <a:endParaRPr lang="fi-FI" smtClean="0"/>
          </a:p>
        </p:txBody>
      </p:sp>
      <p:sp>
        <p:nvSpPr>
          <p:cNvPr id="24580" name="Alatunnisteen paikkamerkki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Uudenmaan ELY – keskus, Ilkka Juva</a:t>
            </a:r>
          </a:p>
        </p:txBody>
      </p:sp>
      <p:sp>
        <p:nvSpPr>
          <p:cNvPr id="8" name="Alanuoli 7"/>
          <p:cNvSpPr/>
          <p:nvPr/>
        </p:nvSpPr>
        <p:spPr>
          <a:xfrm>
            <a:off x="3714750" y="2786063"/>
            <a:ext cx="412750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" name="Nuoli oikealle 8"/>
          <p:cNvSpPr/>
          <p:nvPr/>
        </p:nvSpPr>
        <p:spPr>
          <a:xfrm>
            <a:off x="3214688" y="4357688"/>
            <a:ext cx="40640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357188" y="5143500"/>
            <a:ext cx="83581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2800" dirty="0"/>
              <a:t>Vesiosuuskuntien oikeus osallistua vesihuollon kehittämissuunnitelman laadintaan </a:t>
            </a:r>
            <a:endParaRPr lang="fi-F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214313" y="1143000"/>
            <a:ext cx="8501062" cy="24288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Kunta – Vesiosuuskunta yhteistyö kaikkien etu</a:t>
            </a:r>
          </a:p>
          <a:p>
            <a:pPr lvl="1">
              <a:defRPr/>
            </a:pPr>
            <a:r>
              <a:rPr lang="fi-FI" dirty="0" smtClean="0"/>
              <a:t>Maankäytön suunnitelmallisuus toteutuu</a:t>
            </a:r>
          </a:p>
          <a:p>
            <a:pPr lvl="1">
              <a:defRPr/>
            </a:pPr>
            <a:r>
              <a:rPr lang="fi-FI" dirty="0" smtClean="0"/>
              <a:t>Osuuskunnan verkoston mitoitukset, toimintavarmuus</a:t>
            </a:r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/>
          </a:p>
        </p:txBody>
      </p:sp>
      <p:sp>
        <p:nvSpPr>
          <p:cNvPr id="26626" name="Päivämäärän paikkamerkki 3"/>
          <p:cNvSpPr>
            <a:spLocks noGrp="1"/>
          </p:cNvSpPr>
          <p:nvPr>
            <p:ph type="dt" sz="quarter" idx="11"/>
          </p:nvPr>
        </p:nvSpPr>
        <p:spPr bwMode="auto">
          <a:xfrm>
            <a:off x="6713538" y="6286500"/>
            <a:ext cx="13573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B879A6-4C4B-498F-88F4-473A16856ED3}" type="datetime1">
              <a:rPr lang="fi-FI" smtClean="0"/>
              <a:pPr/>
              <a:t>6.4.2010</a:t>
            </a:fld>
            <a:endParaRPr lang="fi-FI" smtClean="0"/>
          </a:p>
        </p:txBody>
      </p:sp>
      <p:sp>
        <p:nvSpPr>
          <p:cNvPr id="26627" name="Dian numeron paikkamerkki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9159E0-BC44-4FE0-AA5C-01C00FAE402D}" type="slidenum">
              <a:rPr lang="fi-FI" smtClean="0"/>
              <a:pPr/>
              <a:t>14</a:t>
            </a:fld>
            <a:endParaRPr lang="fi-FI" smtClean="0"/>
          </a:p>
        </p:txBody>
      </p:sp>
      <p:sp>
        <p:nvSpPr>
          <p:cNvPr id="26628" name="Alatunnisteen paikkamerkki 5"/>
          <p:cNvSpPr>
            <a:spLocks noGrp="1"/>
          </p:cNvSpPr>
          <p:nvPr>
            <p:ph type="ftr" sz="quarter" idx="12"/>
          </p:nvPr>
        </p:nvSpPr>
        <p:spPr bwMode="auto">
          <a:xfrm>
            <a:off x="284163" y="6215063"/>
            <a:ext cx="63579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Uudenmaan ELY – keskus, Ilkka Juva</a:t>
            </a:r>
          </a:p>
        </p:txBody>
      </p:sp>
      <p:graphicFrame>
        <p:nvGraphicFramePr>
          <p:cNvPr id="6" name="Kaaviokuva 5"/>
          <p:cNvGraphicFramePr/>
          <p:nvPr/>
        </p:nvGraphicFramePr>
        <p:xfrm>
          <a:off x="500034" y="1285860"/>
          <a:ext cx="728667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kstin paikkamerkki 2"/>
          <p:cNvSpPr txBox="1">
            <a:spLocks/>
          </p:cNvSpPr>
          <p:nvPr/>
        </p:nvSpPr>
        <p:spPr>
          <a:xfrm>
            <a:off x="5929313" y="5214938"/>
            <a:ext cx="2928937" cy="7143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6"/>
              </a:buClr>
              <a:buSzPct val="150000"/>
              <a:defRPr/>
            </a:pPr>
            <a:r>
              <a:rPr lang="fi-FI" sz="2800" i="1" kern="0" dirty="0">
                <a:latin typeface="+mn-lt"/>
              </a:rPr>
              <a:t>Yleiskaavoitus</a:t>
            </a:r>
            <a:r>
              <a:rPr lang="fi-FI" sz="3200" kern="0" dirty="0">
                <a:latin typeface="+mn-lt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6"/>
              </a:buClr>
              <a:buSzPct val="150000"/>
              <a:buFont typeface="Wingdings" pitchFamily="2" charset="2"/>
              <a:buChar char="§"/>
              <a:defRPr/>
            </a:pPr>
            <a:endParaRPr lang="fi-FI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äivämäärän paikkamerkki 3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30E6BB-31ED-4C17-AE90-6E5A7E7AA4B2}" type="datetime1">
              <a:rPr lang="fi-FI" smtClean="0"/>
              <a:pPr/>
              <a:t>6.4.2010</a:t>
            </a:fld>
            <a:endParaRPr lang="fi-FI" smtClean="0"/>
          </a:p>
        </p:txBody>
      </p:sp>
      <p:sp>
        <p:nvSpPr>
          <p:cNvPr id="28674" name="Dian numeron paikkamerkki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9398DA-2967-493B-BF4E-C32C2930483C}" type="slidenum">
              <a:rPr lang="fi-FI" smtClean="0"/>
              <a:pPr/>
              <a:t>15</a:t>
            </a:fld>
            <a:endParaRPr lang="fi-FI" smtClean="0"/>
          </a:p>
        </p:txBody>
      </p:sp>
      <p:sp>
        <p:nvSpPr>
          <p:cNvPr id="28675" name="Alatunnisteen paikkamerkki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Lisää viraston nimi, tekijän nimi ja osasto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28625" y="1643063"/>
            <a:ext cx="8286750" cy="47863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fi-FI" sz="2800" dirty="0" smtClean="0"/>
              <a:t>Mistä neuvoja, apua…</a:t>
            </a:r>
          </a:p>
          <a:p>
            <a:pPr>
              <a:buFont typeface="Wingdings" pitchFamily="2" charset="2"/>
              <a:buNone/>
              <a:defRPr/>
            </a:pPr>
            <a:endParaRPr lang="fi-FI" sz="2800" dirty="0" smtClean="0"/>
          </a:p>
          <a:p>
            <a:pPr>
              <a:buFont typeface="Wingdings" pitchFamily="2" charset="2"/>
              <a:buNone/>
              <a:defRPr/>
            </a:pPr>
            <a:endParaRPr lang="fi-FI" sz="2800" dirty="0" smtClean="0"/>
          </a:p>
          <a:p>
            <a:pPr>
              <a:buFont typeface="Wingdings" pitchFamily="2" charset="2"/>
              <a:buNone/>
              <a:defRPr/>
            </a:pPr>
            <a:endParaRPr lang="fi-FI" sz="2800" dirty="0" smtClean="0"/>
          </a:p>
          <a:p>
            <a:pPr>
              <a:buFont typeface="Wingdings" pitchFamily="2" charset="2"/>
              <a:buNone/>
              <a:defRPr/>
            </a:pPr>
            <a:endParaRPr lang="fi-FI" sz="2800" dirty="0" smtClean="0"/>
          </a:p>
          <a:p>
            <a:pPr>
              <a:buFont typeface="Wingdings" pitchFamily="2" charset="2"/>
              <a:buNone/>
              <a:defRPr/>
            </a:pPr>
            <a:endParaRPr lang="fi-FI" sz="2800" dirty="0" smtClean="0"/>
          </a:p>
          <a:p>
            <a:pPr>
              <a:buFont typeface="Wingdings" pitchFamily="2" charset="2"/>
              <a:buNone/>
              <a:defRPr/>
            </a:pPr>
            <a:endParaRPr lang="fi-FI" sz="2800" dirty="0" smtClean="0"/>
          </a:p>
          <a:p>
            <a:pPr>
              <a:buFont typeface="Wingdings" pitchFamily="2" charset="2"/>
              <a:buNone/>
              <a:defRPr/>
            </a:pPr>
            <a:endParaRPr lang="fi-FI" sz="2800" dirty="0" smtClean="0"/>
          </a:p>
          <a:p>
            <a:pPr>
              <a:buFont typeface="Wingdings" pitchFamily="2" charset="2"/>
              <a:buNone/>
              <a:defRPr/>
            </a:pPr>
            <a:endParaRPr lang="fi-FI" sz="2800" b="1" i="1" dirty="0" smtClean="0"/>
          </a:p>
          <a:p>
            <a:pPr>
              <a:buFont typeface="Wingdings" pitchFamily="2" charset="2"/>
              <a:buNone/>
              <a:defRPr/>
            </a:pPr>
            <a:r>
              <a:rPr lang="fi-FI" sz="2800" dirty="0" smtClean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fi-FI" sz="2800" dirty="0" smtClean="0"/>
              <a:t>		</a:t>
            </a:r>
          </a:p>
          <a:p>
            <a:pPr>
              <a:buFont typeface="Wingdings" pitchFamily="2" charset="2"/>
              <a:buNone/>
              <a:defRPr/>
            </a:pPr>
            <a:r>
              <a:rPr lang="fi-FI" sz="2800" dirty="0" smtClean="0"/>
              <a:t>			</a:t>
            </a:r>
          </a:p>
          <a:p>
            <a:pPr>
              <a:buFont typeface="Wingdings" pitchFamily="2" charset="2"/>
              <a:buNone/>
              <a:defRPr/>
            </a:pPr>
            <a:r>
              <a:rPr lang="fi-FI" sz="2800" dirty="0" smtClean="0"/>
              <a:t>	</a:t>
            </a:r>
          </a:p>
        </p:txBody>
      </p:sp>
      <p:sp>
        <p:nvSpPr>
          <p:cNvPr id="6" name="Ellipsi 5"/>
          <p:cNvSpPr/>
          <p:nvPr/>
        </p:nvSpPr>
        <p:spPr>
          <a:xfrm>
            <a:off x="3143250" y="2357438"/>
            <a:ext cx="1785938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/>
              <a:t>Pellervo - Seura</a:t>
            </a:r>
          </a:p>
        </p:txBody>
      </p:sp>
      <p:sp>
        <p:nvSpPr>
          <p:cNvPr id="7" name="Ellipsi 6"/>
          <p:cNvSpPr/>
          <p:nvPr/>
        </p:nvSpPr>
        <p:spPr>
          <a:xfrm>
            <a:off x="1500188" y="2786063"/>
            <a:ext cx="1500187" cy="985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/>
              <a:t>Kunta</a:t>
            </a:r>
          </a:p>
        </p:txBody>
      </p:sp>
      <p:sp>
        <p:nvSpPr>
          <p:cNvPr id="8" name="Ellipsi 7"/>
          <p:cNvSpPr/>
          <p:nvPr/>
        </p:nvSpPr>
        <p:spPr>
          <a:xfrm>
            <a:off x="2928938" y="4572000"/>
            <a:ext cx="32861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/>
              <a:t>Vesi- ja viemärilaitosyhdistys</a:t>
            </a:r>
          </a:p>
        </p:txBody>
      </p:sp>
      <p:sp>
        <p:nvSpPr>
          <p:cNvPr id="9" name="Ellipsi 8"/>
          <p:cNvSpPr/>
          <p:nvPr/>
        </p:nvSpPr>
        <p:spPr>
          <a:xfrm>
            <a:off x="5572125" y="4000500"/>
            <a:ext cx="25717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/>
              <a:t>Maakuntien liitot</a:t>
            </a:r>
          </a:p>
        </p:txBody>
      </p:sp>
      <p:sp>
        <p:nvSpPr>
          <p:cNvPr id="11" name="Ellipsi 10"/>
          <p:cNvSpPr/>
          <p:nvPr/>
        </p:nvSpPr>
        <p:spPr>
          <a:xfrm>
            <a:off x="285750" y="4000500"/>
            <a:ext cx="32861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/>
              <a:t>Suomen Vesihuolto-osuuskunnat ry</a:t>
            </a:r>
          </a:p>
        </p:txBody>
      </p:sp>
      <p:sp>
        <p:nvSpPr>
          <p:cNvPr id="13" name="Ellipsi 12"/>
          <p:cNvSpPr/>
          <p:nvPr/>
        </p:nvSpPr>
        <p:spPr>
          <a:xfrm>
            <a:off x="5214938" y="2714625"/>
            <a:ext cx="278606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 err="1"/>
              <a:t>ELY-keskukset</a:t>
            </a:r>
            <a:endParaRPr lang="fi-FI" dirty="0"/>
          </a:p>
        </p:txBody>
      </p:sp>
      <p:sp>
        <p:nvSpPr>
          <p:cNvPr id="14" name="Ellipsi 13"/>
          <p:cNvSpPr/>
          <p:nvPr/>
        </p:nvSpPr>
        <p:spPr>
          <a:xfrm>
            <a:off x="2643188" y="3357563"/>
            <a:ext cx="3500437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/>
              <a:t>VESIOSUUSKUNTA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äivämäärän paikkamerkki 3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90D7B8-3A86-40BB-82F9-F52E63C74820}" type="datetime1">
              <a:rPr lang="fi-FI" smtClean="0"/>
              <a:pPr/>
              <a:t>6.4.2010</a:t>
            </a:fld>
            <a:endParaRPr lang="fi-FI" smtClean="0"/>
          </a:p>
        </p:txBody>
      </p:sp>
      <p:sp>
        <p:nvSpPr>
          <p:cNvPr id="29698" name="Dian numeron paikkamerkki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099343-90C3-4184-898F-B77D923D3828}" type="slidenum">
              <a:rPr lang="fi-FI" smtClean="0"/>
              <a:pPr/>
              <a:t>16</a:t>
            </a:fld>
            <a:endParaRPr lang="fi-FI" smtClean="0"/>
          </a:p>
        </p:txBody>
      </p:sp>
      <p:sp>
        <p:nvSpPr>
          <p:cNvPr id="29699" name="Alatunnisteen paikkamerkki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Uudenmaan ELY – keskus, Ilkka Juva</a:t>
            </a:r>
          </a:p>
        </p:txBody>
      </p:sp>
      <p:graphicFrame>
        <p:nvGraphicFramePr>
          <p:cNvPr id="8" name="Kaaviokuva 7"/>
          <p:cNvGraphicFramePr/>
          <p:nvPr/>
        </p:nvGraphicFramePr>
        <p:xfrm>
          <a:off x="1357290" y="1285860"/>
          <a:ext cx="657229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57188" y="1571625"/>
            <a:ext cx="8286750" cy="478631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fi-FI" sz="2800" b="1" dirty="0" smtClean="0"/>
              <a:t>Tavoitteita:</a:t>
            </a:r>
          </a:p>
          <a:p>
            <a:pPr>
              <a:defRPr/>
            </a:pPr>
            <a:r>
              <a:rPr lang="fi-FI" sz="2800" b="1" dirty="0" smtClean="0"/>
              <a:t>	Suunnitelmallisuus </a:t>
            </a:r>
          </a:p>
          <a:p>
            <a:pPr>
              <a:defRPr/>
            </a:pPr>
            <a:r>
              <a:rPr lang="fi-FI" sz="2800" b="1" dirty="0" smtClean="0"/>
              <a:t>	Yhteistyö:</a:t>
            </a:r>
          </a:p>
          <a:p>
            <a:pPr>
              <a:buFont typeface="Wingdings" pitchFamily="2" charset="2"/>
              <a:buNone/>
              <a:defRPr/>
            </a:pPr>
            <a:r>
              <a:rPr lang="fi-FI" sz="2800" b="1" dirty="0" smtClean="0"/>
              <a:t>		Kunta – Asukkaat –Vesiosuuskunnat </a:t>
            </a:r>
          </a:p>
          <a:p>
            <a:pPr>
              <a:buFont typeface="Wingdings" pitchFamily="2" charset="2"/>
              <a:buNone/>
              <a:defRPr/>
            </a:pPr>
            <a:endParaRPr lang="fi-FI" sz="2800" b="1" dirty="0" smtClean="0"/>
          </a:p>
          <a:p>
            <a:pPr>
              <a:buFont typeface="Wingdings" pitchFamily="2" charset="2"/>
              <a:buNone/>
              <a:defRPr/>
            </a:pPr>
            <a:endParaRPr lang="fi-FI" sz="28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fi-FI" sz="2800" b="1" dirty="0" smtClean="0"/>
              <a:t>Toimiva, turvallinen, taloudellinen vesihuolto, alueelliset olot huomioiden</a:t>
            </a:r>
          </a:p>
          <a:p>
            <a:pPr>
              <a:buFont typeface="Wingdings" pitchFamily="2" charset="2"/>
              <a:buNone/>
              <a:defRPr/>
            </a:pPr>
            <a:endParaRPr lang="fi-FI" sz="2800" b="1" i="1" dirty="0" smtClean="0"/>
          </a:p>
          <a:p>
            <a:pPr>
              <a:buFont typeface="Wingdings" pitchFamily="2" charset="2"/>
              <a:buNone/>
              <a:defRPr/>
            </a:pPr>
            <a:endParaRPr lang="fi-FI" sz="2800" b="1" i="1" dirty="0" smtClean="0"/>
          </a:p>
          <a:p>
            <a:pPr>
              <a:buFont typeface="Wingdings" pitchFamily="2" charset="2"/>
              <a:buNone/>
              <a:defRPr/>
            </a:pPr>
            <a:endParaRPr lang="fi-FI" sz="2800" b="1" i="1" dirty="0" smtClean="0"/>
          </a:p>
        </p:txBody>
      </p:sp>
      <p:sp>
        <p:nvSpPr>
          <p:cNvPr id="31746" name="Päivämäärän paikkamerkki 3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72A5B7-EFB6-4D39-BD42-FEA96B16EA48}" type="datetime1">
              <a:rPr lang="fi-FI" smtClean="0"/>
              <a:pPr/>
              <a:t>6.4.2010</a:t>
            </a:fld>
            <a:endParaRPr lang="fi-FI" smtClean="0"/>
          </a:p>
        </p:txBody>
      </p:sp>
      <p:sp>
        <p:nvSpPr>
          <p:cNvPr id="31747" name="Dian numeron paikkamerkki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895D3A-6849-4088-A2CE-413BD563F9BF}" type="slidenum">
              <a:rPr lang="fi-FI" smtClean="0"/>
              <a:pPr/>
              <a:t>17</a:t>
            </a:fld>
            <a:endParaRPr lang="fi-FI" smtClean="0"/>
          </a:p>
        </p:txBody>
      </p:sp>
      <p:sp>
        <p:nvSpPr>
          <p:cNvPr id="31748" name="Alatunnisteen paikkamerkki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Uudenmaan ELY – keskus, Ilkka Juva</a:t>
            </a:r>
          </a:p>
        </p:txBody>
      </p:sp>
      <p:sp>
        <p:nvSpPr>
          <p:cNvPr id="11" name="Alanuoli 10"/>
          <p:cNvSpPr/>
          <p:nvPr/>
        </p:nvSpPr>
        <p:spPr>
          <a:xfrm>
            <a:off x="3714750" y="3857625"/>
            <a:ext cx="50006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tsikko 1"/>
          <p:cNvSpPr txBox="1">
            <a:spLocks/>
          </p:cNvSpPr>
          <p:nvPr/>
        </p:nvSpPr>
        <p:spPr bwMode="auto">
          <a:xfrm>
            <a:off x="357188" y="1143000"/>
            <a:ext cx="8591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fi-FI" sz="2000" b="1"/>
              <a:t>Aluehallinnon uudistushanke (ALKU-hanke) tuli voimaan 1.1.2010 </a:t>
            </a:r>
          </a:p>
          <a:p>
            <a:pPr>
              <a:lnSpc>
                <a:spcPct val="85000"/>
              </a:lnSpc>
            </a:pPr>
            <a:endParaRPr lang="fi-FI" sz="2000" b="1">
              <a:solidFill>
                <a:schemeClr val="tx2"/>
              </a:solidFill>
            </a:endParaRPr>
          </a:p>
          <a:p>
            <a:pPr>
              <a:lnSpc>
                <a:spcPct val="85000"/>
              </a:lnSpc>
            </a:pPr>
            <a:r>
              <a:rPr lang="fi-FI" sz="2000">
                <a:solidFill>
                  <a:schemeClr val="tx2"/>
                </a:solidFill>
              </a:rPr>
              <a:t>Kuudesta nykyisestä aluehallinnon virastosta kaksi uutta: </a:t>
            </a:r>
          </a:p>
        </p:txBody>
      </p:sp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28625" y="2428875"/>
            <a:ext cx="3311525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000"/>
              <a:t>Ympäristölupavirasto</a:t>
            </a:r>
          </a:p>
          <a:p>
            <a:pPr algn="r">
              <a:spcBef>
                <a:spcPct val="50000"/>
              </a:spcBef>
            </a:pPr>
            <a:endParaRPr lang="fi-FI" sz="900"/>
          </a:p>
          <a:p>
            <a:pPr>
              <a:spcBef>
                <a:spcPct val="50000"/>
              </a:spcBef>
            </a:pPr>
            <a:r>
              <a:rPr lang="fi-FI" sz="2000"/>
              <a:t>Työsuojelupiiri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214688" y="2428875"/>
            <a:ext cx="3311525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000"/>
              <a:t>Ympäristökeskukset</a:t>
            </a:r>
          </a:p>
          <a:p>
            <a:pPr>
              <a:spcBef>
                <a:spcPct val="50000"/>
              </a:spcBef>
            </a:pPr>
            <a:endParaRPr lang="fi-FI" sz="900"/>
          </a:p>
          <a:p>
            <a:pPr>
              <a:spcBef>
                <a:spcPct val="50000"/>
              </a:spcBef>
            </a:pPr>
            <a:r>
              <a:rPr lang="fi-FI" sz="2000"/>
              <a:t>Lääninhallitukset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357938" y="2428875"/>
            <a:ext cx="2195512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000"/>
              <a:t>TE-keskukset</a:t>
            </a:r>
          </a:p>
          <a:p>
            <a:pPr>
              <a:spcBef>
                <a:spcPct val="50000"/>
              </a:spcBef>
            </a:pPr>
            <a:endParaRPr lang="fi-FI" sz="900"/>
          </a:p>
          <a:p>
            <a:pPr>
              <a:spcBef>
                <a:spcPct val="50000"/>
              </a:spcBef>
            </a:pPr>
            <a:r>
              <a:rPr lang="fi-FI" sz="2000"/>
              <a:t>Tiepiirit</a:t>
            </a:r>
          </a:p>
        </p:txBody>
      </p:sp>
      <p:sp>
        <p:nvSpPr>
          <p:cNvPr id="8197" name="AutoShape 7"/>
          <p:cNvSpPr>
            <a:spLocks/>
          </p:cNvSpPr>
          <p:nvPr/>
        </p:nvSpPr>
        <p:spPr bwMode="auto">
          <a:xfrm rot="5400000">
            <a:off x="2263775" y="2022476"/>
            <a:ext cx="503237" cy="3744912"/>
          </a:xfrm>
          <a:prstGeom prst="rightBrace">
            <a:avLst>
              <a:gd name="adj1" fmla="val 72453"/>
              <a:gd name="adj2" fmla="val 502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8198" name="AutoShape 8"/>
          <p:cNvSpPr>
            <a:spLocks/>
          </p:cNvSpPr>
          <p:nvPr/>
        </p:nvSpPr>
        <p:spPr bwMode="auto">
          <a:xfrm rot="5400000">
            <a:off x="6608763" y="2035175"/>
            <a:ext cx="427037" cy="3643313"/>
          </a:xfrm>
          <a:prstGeom prst="rightBrace">
            <a:avLst>
              <a:gd name="adj1" fmla="val 59840"/>
              <a:gd name="adj2" fmla="val 4883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785813" y="4286250"/>
            <a:ext cx="3730625" cy="2257425"/>
          </a:xfrm>
          <a:prstGeom prst="rect">
            <a:avLst/>
          </a:prstGeom>
          <a:solidFill>
            <a:srgbClr val="CCCC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000"/>
              <a:t>Aluehallintovirastot</a:t>
            </a:r>
          </a:p>
          <a:p>
            <a:r>
              <a:rPr lang="fi-FI" sz="2000"/>
              <a:t>AVI / 6 kpl</a:t>
            </a:r>
            <a:endParaRPr lang="fi-FI"/>
          </a:p>
          <a:p>
            <a:endParaRPr lang="fi-FI" sz="1200"/>
          </a:p>
          <a:p>
            <a:pPr>
              <a:buFontTx/>
              <a:buChar char="•"/>
            </a:pPr>
            <a:r>
              <a:rPr lang="fi-FI"/>
              <a:t> Peruspalvelu, oikeusturva ja luvat</a:t>
            </a:r>
          </a:p>
          <a:p>
            <a:pPr>
              <a:buFontTx/>
              <a:buChar char="•"/>
            </a:pPr>
            <a:r>
              <a:rPr lang="fi-FI"/>
              <a:t> Poliisi</a:t>
            </a:r>
          </a:p>
          <a:p>
            <a:pPr>
              <a:buFontTx/>
              <a:buChar char="•"/>
            </a:pPr>
            <a:r>
              <a:rPr lang="fi-FI"/>
              <a:t> Pelastustoimi ja varautuminen</a:t>
            </a:r>
          </a:p>
          <a:p>
            <a:pPr>
              <a:buFontTx/>
              <a:buChar char="•"/>
            </a:pPr>
            <a:r>
              <a:rPr lang="fi-FI"/>
              <a:t> Ympäristöluvat</a:t>
            </a:r>
          </a:p>
          <a:p>
            <a:pPr>
              <a:buFontTx/>
              <a:buChar char="•"/>
            </a:pPr>
            <a:r>
              <a:rPr lang="fi-FI"/>
              <a:t>Työsuojelu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4714875" y="4286250"/>
            <a:ext cx="4214813" cy="2092325"/>
          </a:xfrm>
          <a:prstGeom prst="rect">
            <a:avLst/>
          </a:prstGeom>
          <a:solidFill>
            <a:srgbClr val="CCCC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000"/>
              <a:t>Elinkeino-, liikenne- ja        </a:t>
            </a:r>
            <a:br>
              <a:rPr lang="fi-FI" sz="2000"/>
            </a:br>
            <a:r>
              <a:rPr lang="fi-FI" sz="2000"/>
              <a:t>ympäristökeskukset  ELY / 15 </a:t>
            </a:r>
            <a:r>
              <a:rPr lang="fi-FI"/>
              <a:t>kpl</a:t>
            </a:r>
          </a:p>
          <a:p>
            <a:endParaRPr lang="fi-FI"/>
          </a:p>
          <a:p>
            <a:pPr>
              <a:buFontTx/>
              <a:buChar char="•"/>
            </a:pPr>
            <a:r>
              <a:rPr lang="fi-FI"/>
              <a:t> Elinkeinot, työvoima, osaaminen ja</a:t>
            </a:r>
          </a:p>
          <a:p>
            <a:r>
              <a:rPr lang="fi-FI"/>
              <a:t>  kulttuuri</a:t>
            </a:r>
          </a:p>
          <a:p>
            <a:pPr>
              <a:buFontTx/>
              <a:buChar char="•"/>
            </a:pPr>
            <a:r>
              <a:rPr lang="fi-FI"/>
              <a:t> Liikenne ja infrastruktuuri</a:t>
            </a:r>
          </a:p>
          <a:p>
            <a:pPr>
              <a:buFontTx/>
              <a:buChar char="•"/>
            </a:pPr>
            <a:r>
              <a:rPr lang="fi-FI"/>
              <a:t> Ympäristö ja luonnonvarat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tsikko 1"/>
          <p:cNvSpPr>
            <a:spLocks noGrp="1"/>
          </p:cNvSpPr>
          <p:nvPr>
            <p:ph type="title"/>
          </p:nvPr>
        </p:nvSpPr>
        <p:spPr bwMode="auto">
          <a:xfrm>
            <a:off x="428625" y="1285875"/>
            <a:ext cx="8229600" cy="6429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b="1" smtClean="0"/>
              <a:t>Uudenmaan ELY- keskus</a:t>
            </a:r>
            <a:br>
              <a:rPr lang="fi-FI" b="1" smtClean="0"/>
            </a:br>
            <a:endParaRPr lang="fi-FI" b="1" smtClean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71488" y="2071688"/>
            <a:ext cx="8286750" cy="4357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i-FI" sz="2800" dirty="0" smtClean="0"/>
              <a:t>Muodostettiin yhdistämällä TE- keskuksen, alueellisen ympäristökeskuksen, tiepiirin ja lääninhallituksen tehtäviä.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i-FI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i-FI" sz="2800" b="1" dirty="0" smtClean="0"/>
              <a:t> Kolme vastuualuetta: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i-FI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i-FI" sz="2800" dirty="0" smtClean="0"/>
              <a:t>Elinkeinot, työvoima, osaaminen ja kulttuuri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sz="2800" dirty="0" smtClean="0"/>
              <a:t>Liikenne ja infrastruktuuri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sz="2800" dirty="0" smtClean="0"/>
              <a:t>Ympäristö ja luonnonvarat</a:t>
            </a:r>
          </a:p>
          <a:p>
            <a:pPr>
              <a:buFontTx/>
              <a:buChar char="-"/>
              <a:defRPr/>
            </a:pP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714750" y="1785938"/>
            <a:ext cx="5000625" cy="4786312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Vesihuoltolain valvontaviranomainen</a:t>
            </a:r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Vesihuollon kehittäminen</a:t>
            </a:r>
          </a:p>
          <a:p>
            <a:pPr lvl="1">
              <a:defRPr/>
            </a:pPr>
            <a:r>
              <a:rPr lang="fi-FI" dirty="0" smtClean="0"/>
              <a:t>Alueellinen yleissuunnittelu</a:t>
            </a:r>
          </a:p>
          <a:p>
            <a:pPr lvl="1">
              <a:defRPr/>
            </a:pPr>
            <a:r>
              <a:rPr lang="fi-FI" dirty="0" smtClean="0"/>
              <a:t>Valtion tukitoimet</a:t>
            </a:r>
          </a:p>
          <a:p>
            <a:pPr lvl="2">
              <a:defRPr/>
            </a:pPr>
            <a:r>
              <a:rPr lang="fi-FI" dirty="0" smtClean="0"/>
              <a:t>Valtion vesihuoltotyöt</a:t>
            </a:r>
          </a:p>
          <a:p>
            <a:pPr lvl="2">
              <a:defRPr/>
            </a:pPr>
            <a:r>
              <a:rPr lang="fi-FI" dirty="0" smtClean="0"/>
              <a:t>Valtion vesihuoltoavustukset</a:t>
            </a:r>
          </a:p>
          <a:p>
            <a:pPr lvl="2">
              <a:defRPr/>
            </a:pPr>
            <a:r>
              <a:rPr lang="fi-FI" dirty="0" smtClean="0"/>
              <a:t>Opastus ja neuvonta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10242" name="Päivämäärän paikkamerkki 3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81C1D0-DF19-43A3-9995-C5EE61CEFCD4}" type="datetime1">
              <a:rPr lang="fi-FI" smtClean="0"/>
              <a:pPr/>
              <a:t>6.4.2010</a:t>
            </a:fld>
            <a:endParaRPr lang="fi-FI" smtClean="0"/>
          </a:p>
        </p:txBody>
      </p:sp>
      <p:sp>
        <p:nvSpPr>
          <p:cNvPr id="10243" name="Dian numeron paikkamerkki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4064D5-C5BC-4450-BDE9-7B59E483E887}" type="slidenum">
              <a:rPr lang="fi-FI" smtClean="0"/>
              <a:pPr/>
              <a:t>4</a:t>
            </a:fld>
            <a:endParaRPr lang="fi-FI" smtClean="0"/>
          </a:p>
        </p:txBody>
      </p:sp>
      <p:sp>
        <p:nvSpPr>
          <p:cNvPr id="10244" name="Alatunnisteen paikkamerkki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Uudenmaan ELY – keskus, Ilkka Juva</a:t>
            </a:r>
          </a:p>
        </p:txBody>
      </p:sp>
      <p:pic>
        <p:nvPicPr>
          <p:cNvPr id="10245" name="Kuva 3" descr="IMG_6771_koski_vanhakaupunk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857375"/>
            <a:ext cx="2786062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28625" y="1143000"/>
            <a:ext cx="5572125" cy="714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/>
            </a:pPr>
            <a:r>
              <a:rPr lang="fi-FI" sz="2600" b="1" kern="0" dirty="0">
                <a:latin typeface="+mn-lt"/>
              </a:rPr>
              <a:t>Uudenmaan ELY ja vesihuolto </a:t>
            </a:r>
            <a:r>
              <a:rPr lang="fi-FI" kern="0" dirty="0">
                <a:latin typeface="+mn-lt"/>
              </a:rPr>
              <a:t>					</a:t>
            </a:r>
            <a:r>
              <a:rPr lang="fi-FI" sz="2000" kern="0" dirty="0">
                <a:latin typeface="+mn-lt"/>
              </a:rPr>
              <a:t>	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endParaRPr lang="fi-FI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28625" y="2071688"/>
            <a:ext cx="8286750" cy="414337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Kuivat kesät 2002 ja 2006 – tyhjät kaivot </a:t>
            </a:r>
          </a:p>
          <a:p>
            <a:pPr lvl="1">
              <a:buFontTx/>
              <a:buNone/>
              <a:defRPr/>
            </a:pPr>
            <a:r>
              <a:rPr lang="fi-FI" dirty="0" smtClean="0"/>
              <a:t>– veden tarve</a:t>
            </a:r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Jätevesiasetus 2004           viemärit samaan kaivantoon</a:t>
            </a:r>
          </a:p>
          <a:p>
            <a:pPr lvl="1">
              <a:defRPr/>
            </a:pPr>
            <a:r>
              <a:rPr lang="fi-FI" dirty="0" smtClean="0"/>
              <a:t>taloudellisuus</a:t>
            </a:r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Vesihuoltolaitoksilla ei realistista mahdollisuutta laajentaa verkostojaan tarvealueille riittävän nopealla aikataululla</a:t>
            </a:r>
          </a:p>
          <a:p>
            <a:pPr lvl="1">
              <a:buFontTx/>
              <a:buNone/>
              <a:defRPr/>
            </a:pPr>
            <a:r>
              <a:rPr lang="fi-FI" dirty="0" smtClean="0"/>
              <a:t>				Vesiosuuskunnan ABC (2005)</a:t>
            </a:r>
          </a:p>
          <a:p>
            <a:pPr lvl="1">
              <a:buFontTx/>
              <a:buNone/>
              <a:defRPr/>
            </a:pPr>
            <a:r>
              <a:rPr lang="fi-FI" dirty="0" smtClean="0"/>
              <a:t>				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11266" name="Päivämäärän paikkamerkki 3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AD0699-62C3-4252-A89A-2F0EEDC4C5AD}" type="datetime1">
              <a:rPr lang="fi-FI" smtClean="0"/>
              <a:pPr/>
              <a:t>6.4.2010</a:t>
            </a:fld>
            <a:endParaRPr lang="fi-FI" smtClean="0"/>
          </a:p>
        </p:txBody>
      </p:sp>
      <p:sp>
        <p:nvSpPr>
          <p:cNvPr id="11267" name="Dian numeron paikkamerkki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874325-4833-4B73-8149-25CD25335D9B}" type="slidenum">
              <a:rPr lang="fi-FI" smtClean="0"/>
              <a:pPr/>
              <a:t>5</a:t>
            </a:fld>
            <a:endParaRPr lang="fi-FI" smtClean="0"/>
          </a:p>
        </p:txBody>
      </p:sp>
      <p:sp>
        <p:nvSpPr>
          <p:cNvPr id="11268" name="Alatunnisteen paikkamerkki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Uudenmaan ELY – keskus, Ilkka Juva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57188" y="1357313"/>
            <a:ext cx="8286750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/>
            </a:pPr>
            <a:r>
              <a:rPr lang="fi-FI" sz="2600" b="1" kern="0" dirty="0">
                <a:latin typeface="+mn-lt"/>
              </a:rPr>
              <a:t>2000- luvun vesiosuuskunnat Uudellamaalla </a:t>
            </a:r>
            <a:r>
              <a:rPr lang="fi-FI" kern="0" dirty="0">
                <a:latin typeface="+mn-lt"/>
              </a:rPr>
              <a:t>					</a:t>
            </a:r>
            <a:r>
              <a:rPr lang="fi-FI" sz="2000" kern="0" dirty="0">
                <a:latin typeface="+mn-lt"/>
              </a:rPr>
              <a:t>	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endParaRPr lang="fi-FI" sz="2400" dirty="0">
              <a:latin typeface="+mn-lt"/>
            </a:endParaRPr>
          </a:p>
        </p:txBody>
      </p:sp>
      <p:sp>
        <p:nvSpPr>
          <p:cNvPr id="7" name="Nuoli oikealle 6"/>
          <p:cNvSpPr/>
          <p:nvPr/>
        </p:nvSpPr>
        <p:spPr>
          <a:xfrm>
            <a:off x="2286000" y="5643563"/>
            <a:ext cx="83502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8" name="Nuoli oikealle 7"/>
          <p:cNvSpPr/>
          <p:nvPr/>
        </p:nvSpPr>
        <p:spPr>
          <a:xfrm>
            <a:off x="4000500" y="3571875"/>
            <a:ext cx="4064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71488" y="1928813"/>
            <a:ext cx="8286750" cy="4143375"/>
          </a:xfrm>
        </p:spPr>
        <p:txBody>
          <a:bodyPr/>
          <a:lstStyle/>
          <a:p>
            <a:pPr>
              <a:defRPr/>
            </a:pPr>
            <a:endParaRPr lang="fi-FI" sz="2000" dirty="0" smtClean="0"/>
          </a:p>
          <a:p>
            <a:pPr>
              <a:defRPr/>
            </a:pPr>
            <a:endParaRPr lang="fi-FI" sz="2000" dirty="0" smtClean="0"/>
          </a:p>
          <a:p>
            <a:pPr>
              <a:defRPr/>
            </a:pPr>
            <a:r>
              <a:rPr lang="fi-FI" b="1" dirty="0" smtClean="0"/>
              <a:t>Yhteisen edun </a:t>
            </a:r>
            <a:r>
              <a:rPr lang="fi-FI" dirty="0" smtClean="0"/>
              <a:t>tavoittelu </a:t>
            </a:r>
          </a:p>
          <a:p>
            <a:pPr lvl="1">
              <a:defRPr/>
            </a:pPr>
            <a:r>
              <a:rPr lang="fi-FI" b="1" dirty="0" smtClean="0">
                <a:ea typeface="+mn-ea"/>
                <a:cs typeface="+mn-cs"/>
              </a:rPr>
              <a:t>osuuskuntien hyvä maine</a:t>
            </a:r>
          </a:p>
          <a:p>
            <a:pPr lvl="1">
              <a:buFontTx/>
              <a:buNone/>
              <a:defRPr/>
            </a:pPr>
            <a:endParaRPr lang="fi-FI" b="1" dirty="0" smtClean="0">
              <a:ea typeface="+mn-ea"/>
              <a:cs typeface="+mn-cs"/>
            </a:endParaRPr>
          </a:p>
          <a:p>
            <a:pPr lvl="1">
              <a:defRPr/>
            </a:pPr>
            <a:endParaRPr lang="fi-FI" b="1" dirty="0" smtClean="0">
              <a:ea typeface="+mn-ea"/>
              <a:cs typeface="+mn-cs"/>
            </a:endParaRPr>
          </a:p>
          <a:p>
            <a:pPr>
              <a:defRPr/>
            </a:pPr>
            <a:r>
              <a:rPr lang="fi-FI" dirty="0" smtClean="0"/>
              <a:t>Haja-asutusalueiden kylien </a:t>
            </a:r>
            <a:r>
              <a:rPr lang="fi-FI" b="1" dirty="0" smtClean="0"/>
              <a:t>palvelujen tuottaja </a:t>
            </a:r>
          </a:p>
          <a:p>
            <a:pPr lvl="3">
              <a:defRPr/>
            </a:pPr>
            <a:r>
              <a:rPr lang="fi-FI" dirty="0" smtClean="0"/>
              <a:t>Vesi</a:t>
            </a:r>
          </a:p>
          <a:p>
            <a:pPr lvl="3">
              <a:defRPr/>
            </a:pPr>
            <a:r>
              <a:rPr lang="fi-FI" dirty="0" smtClean="0"/>
              <a:t>Viemäri</a:t>
            </a:r>
          </a:p>
          <a:p>
            <a:pPr lvl="3">
              <a:defRPr/>
            </a:pPr>
            <a:r>
              <a:rPr lang="fi-FI" dirty="0" smtClean="0"/>
              <a:t>(tietoliikenne)</a:t>
            </a:r>
            <a:endParaRPr lang="fi-FI" sz="1600" dirty="0" smtClean="0"/>
          </a:p>
          <a:p>
            <a:pPr lvl="2">
              <a:buFont typeface="Wingdings" pitchFamily="2" charset="2"/>
              <a:buNone/>
              <a:defRPr/>
            </a:pPr>
            <a:r>
              <a:rPr lang="fi-FI" b="1" dirty="0" smtClean="0">
                <a:ea typeface="+mn-ea"/>
                <a:cs typeface="+mn-cs"/>
              </a:rPr>
              <a:t> 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13314" name="Päivämäärän paikkamerkki 3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9D95C5-3BE2-4593-A6BD-C89269D53360}" type="datetime1">
              <a:rPr lang="fi-FI" smtClean="0"/>
              <a:pPr/>
              <a:t>6.4.2010</a:t>
            </a:fld>
            <a:endParaRPr lang="fi-FI" smtClean="0"/>
          </a:p>
        </p:txBody>
      </p:sp>
      <p:sp>
        <p:nvSpPr>
          <p:cNvPr id="13315" name="Dian numeron paikkamerkki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07BA0C-F5A7-4F5D-B4CC-03C69B1E7EEC}" type="slidenum">
              <a:rPr lang="fi-FI" smtClean="0"/>
              <a:pPr/>
              <a:t>6</a:t>
            </a:fld>
            <a:endParaRPr lang="fi-FI" smtClean="0"/>
          </a:p>
        </p:txBody>
      </p:sp>
      <p:sp>
        <p:nvSpPr>
          <p:cNvPr id="13316" name="Alatunnisteen paikkamerkki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Uudenmaan ELY – keskus, Ilkka Juva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57188" y="1357313"/>
            <a:ext cx="7786687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/>
            </a:pPr>
            <a:r>
              <a:rPr lang="fi-FI" sz="2600" b="1" kern="0" dirty="0">
                <a:latin typeface="+mn-lt"/>
              </a:rPr>
              <a:t>Vesiosuuskunnat - ilmiö Uudellamaalla </a:t>
            </a:r>
            <a:r>
              <a:rPr lang="fi-FI" kern="0" dirty="0">
                <a:latin typeface="+mn-lt"/>
              </a:rPr>
              <a:t>					</a:t>
            </a:r>
            <a:r>
              <a:rPr lang="fi-FI" sz="2000" kern="0" dirty="0">
                <a:latin typeface="+mn-lt"/>
              </a:rPr>
              <a:t>	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endParaRPr lang="fi-FI" sz="2000" kern="0" dirty="0">
              <a:latin typeface="+mn-lt"/>
            </a:endParaRPr>
          </a:p>
        </p:txBody>
      </p:sp>
      <p:pic>
        <p:nvPicPr>
          <p:cNvPr id="13318" name="Kuva 6" descr="emsalo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143125"/>
            <a:ext cx="3243262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28625" y="2143125"/>
            <a:ext cx="4500563" cy="414337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Yllättävää talkoohenkeä</a:t>
            </a:r>
          </a:p>
          <a:p>
            <a:pPr lvl="1">
              <a:buFontTx/>
              <a:buNone/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Viemäriverkostojen laajeneminen – vesiensuojelu</a:t>
            </a:r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Valtakunnallisesti merkittävä ympäristöteko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15362" name="Päivämäärän paikkamerkki 3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7C661C-D64F-40D1-B487-721E3C62ECA0}" type="datetime1">
              <a:rPr lang="fi-FI" smtClean="0"/>
              <a:pPr/>
              <a:t>6.4.2010</a:t>
            </a:fld>
            <a:endParaRPr lang="fi-FI" smtClean="0"/>
          </a:p>
        </p:txBody>
      </p:sp>
      <p:sp>
        <p:nvSpPr>
          <p:cNvPr id="15363" name="Dian numeron paikkamerkki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82F750-6869-4754-8030-6D44447E4FFA}" type="slidenum">
              <a:rPr lang="fi-FI" smtClean="0"/>
              <a:pPr/>
              <a:t>7</a:t>
            </a:fld>
            <a:endParaRPr lang="fi-FI" smtClean="0"/>
          </a:p>
        </p:txBody>
      </p:sp>
      <p:sp>
        <p:nvSpPr>
          <p:cNvPr id="15364" name="Alatunnisteen paikkamerkki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Uudenmaan ELY – keskus, Ilkka Juva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57188" y="1357313"/>
            <a:ext cx="7786687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/>
            </a:pPr>
            <a:r>
              <a:rPr lang="fi-FI" sz="2600" b="1" kern="0" dirty="0">
                <a:latin typeface="+mn-lt"/>
              </a:rPr>
              <a:t>Vesiosuuskunnat - ilmiö Uudellamaalla </a:t>
            </a:r>
            <a:r>
              <a:rPr lang="fi-FI" kern="0" dirty="0">
                <a:latin typeface="+mn-lt"/>
              </a:rPr>
              <a:t>					</a:t>
            </a:r>
            <a:r>
              <a:rPr lang="fi-FI" sz="2000" kern="0" dirty="0">
                <a:latin typeface="+mn-lt"/>
              </a:rPr>
              <a:t>	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endParaRPr lang="fi-FI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/>
            </a:pPr>
            <a:endParaRPr lang="fi-FI" sz="2000" kern="0" dirty="0">
              <a:latin typeface="+mn-lt"/>
            </a:endParaRPr>
          </a:p>
        </p:txBody>
      </p:sp>
      <p:pic>
        <p:nvPicPr>
          <p:cNvPr id="15366" name="Kuva 6" descr="emsalo (1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643313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357188" y="1928813"/>
            <a:ext cx="5400675" cy="414337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fi-FI" sz="3200" b="1" dirty="0" smtClean="0"/>
              <a:t>Investoinnit: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fi-FI" sz="3200" b="1" dirty="0" smtClean="0"/>
              <a:t>	46 000 000 €</a:t>
            </a:r>
          </a:p>
          <a:p>
            <a:pPr algn="ctr">
              <a:buFont typeface="Wingdings" pitchFamily="2" charset="2"/>
              <a:buNone/>
              <a:defRPr/>
            </a:pPr>
            <a:endParaRPr lang="fi-FI" sz="3200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fi-FI" sz="3200" b="1" dirty="0" smtClean="0"/>
              <a:t>5 500 kiinteistöä verkostojen piiriin</a:t>
            </a:r>
          </a:p>
          <a:p>
            <a:pPr algn="ctr">
              <a:buFont typeface="Wingdings" pitchFamily="2" charset="2"/>
              <a:buNone/>
              <a:defRPr/>
            </a:pPr>
            <a:endParaRPr lang="fi-FI" sz="3200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fi-FI" sz="3200" b="1" dirty="0" smtClean="0"/>
              <a:t>Valtion tukiosuus alle 10 %</a:t>
            </a:r>
          </a:p>
          <a:p>
            <a:pPr algn="ctr">
              <a:buFont typeface="Wingdings" pitchFamily="2" charset="2"/>
              <a:buNone/>
              <a:defRPr/>
            </a:pPr>
            <a:endParaRPr lang="fi-FI" sz="1400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fi-FI" sz="1400" b="1" dirty="0" smtClean="0"/>
              <a:t>(arvio, perustuu vesihuoltoavustushakemuksiin)</a:t>
            </a:r>
          </a:p>
        </p:txBody>
      </p:sp>
      <p:sp>
        <p:nvSpPr>
          <p:cNvPr id="16386" name="Päivämäärän paikkamerkki 3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9C88E3-E023-4F5D-AF96-3536A417732D}" type="datetime1">
              <a:rPr lang="fi-FI" smtClean="0"/>
              <a:pPr/>
              <a:t>6.4.2010</a:t>
            </a:fld>
            <a:endParaRPr lang="fi-FI" smtClean="0"/>
          </a:p>
        </p:txBody>
      </p:sp>
      <p:sp>
        <p:nvSpPr>
          <p:cNvPr id="16387" name="Dian numeron paikkamerkki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F5DB10-C4B4-429E-8ACF-1B737662EC58}" type="slidenum">
              <a:rPr lang="fi-FI" smtClean="0"/>
              <a:pPr/>
              <a:t>8</a:t>
            </a:fld>
            <a:endParaRPr lang="fi-FI" smtClean="0"/>
          </a:p>
        </p:txBody>
      </p:sp>
      <p:sp>
        <p:nvSpPr>
          <p:cNvPr id="16388" name="Alatunnisteen paikkamerkki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Uudenmaan ELY – keskus, Ilkka Juva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42875" y="1285875"/>
            <a:ext cx="8715375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defRPr/>
            </a:pPr>
            <a:r>
              <a:rPr lang="fi-FI" sz="2400" b="1" kern="0" dirty="0">
                <a:latin typeface="+mn-lt"/>
              </a:rPr>
              <a:t>2005-2009 Vesiosuuskuntien hankkeet Uudellamaalla </a:t>
            </a:r>
            <a:r>
              <a:rPr lang="fi-FI" sz="1600" kern="0" dirty="0">
                <a:latin typeface="+mn-lt"/>
              </a:rPr>
              <a:t>					</a:t>
            </a:r>
            <a:r>
              <a:rPr lang="fi-FI" kern="0" dirty="0">
                <a:latin typeface="+mn-lt"/>
              </a:rPr>
              <a:t>			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endParaRPr lang="fi-FI" kern="0" dirty="0">
              <a:latin typeface="+mn-lt"/>
            </a:endParaRPr>
          </a:p>
        </p:txBody>
      </p:sp>
      <p:pic>
        <p:nvPicPr>
          <p:cNvPr id="16390" name="Kuva 6" descr="IMG_968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785938"/>
            <a:ext cx="250031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lanuoli 7"/>
          <p:cNvSpPr/>
          <p:nvPr/>
        </p:nvSpPr>
        <p:spPr>
          <a:xfrm>
            <a:off x="2928938" y="3143250"/>
            <a:ext cx="34131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71488" y="1214438"/>
            <a:ext cx="4314825" cy="485775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Alueidenkäytön ohjaus ja valvonta</a:t>
            </a:r>
          </a:p>
          <a:p>
            <a:pPr>
              <a:defRPr/>
            </a:pPr>
            <a:endParaRPr lang="fi-FI" dirty="0" smtClean="0"/>
          </a:p>
          <a:p>
            <a:pPr lvl="1">
              <a:defRPr/>
            </a:pPr>
            <a:r>
              <a:rPr lang="fi-FI" dirty="0" smtClean="0"/>
              <a:t>Valtakunnalliset alueidenkäyttötavoitteet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fi-FI" dirty="0" smtClean="0"/>
              <a:t>mm.</a:t>
            </a:r>
          </a:p>
          <a:p>
            <a:pPr lvl="2">
              <a:defRPr/>
            </a:pPr>
            <a:r>
              <a:rPr lang="fi-FI" dirty="0" smtClean="0"/>
              <a:t>Toimiva aluerakenne </a:t>
            </a:r>
          </a:p>
          <a:p>
            <a:pPr lvl="2">
              <a:defRPr/>
            </a:pPr>
            <a:r>
              <a:rPr lang="fi-FI" dirty="0" smtClean="0"/>
              <a:t>Eheytyvä yhdyskuntarakenne ja elinympäristön laatu</a:t>
            </a:r>
            <a:endParaRPr lang="fi-FI" dirty="0"/>
          </a:p>
        </p:txBody>
      </p:sp>
      <p:sp>
        <p:nvSpPr>
          <p:cNvPr id="18434" name="Päivämäärän paikkamerkki 3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CDEADC-7F24-4A0F-A6E4-E86102AC795E}" type="datetime1">
              <a:rPr lang="fi-FI" smtClean="0"/>
              <a:pPr/>
              <a:t>6.4.2010</a:t>
            </a:fld>
            <a:endParaRPr lang="fi-FI" smtClean="0"/>
          </a:p>
        </p:txBody>
      </p:sp>
      <p:sp>
        <p:nvSpPr>
          <p:cNvPr id="18435" name="Dian numeron paikkamerkki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0685C8-BB55-401B-A6BB-C4D9A77550A5}" type="slidenum">
              <a:rPr lang="fi-FI" smtClean="0"/>
              <a:pPr/>
              <a:t>9</a:t>
            </a:fld>
            <a:endParaRPr lang="fi-FI" smtClean="0"/>
          </a:p>
        </p:txBody>
      </p:sp>
      <p:sp>
        <p:nvSpPr>
          <p:cNvPr id="18436" name="Alatunnisteen paikkamerkki 5"/>
          <p:cNvSpPr>
            <a:spLocks noGrp="1"/>
          </p:cNvSpPr>
          <p:nvPr>
            <p:ph type="ftr" sz="quarter" idx="12"/>
          </p:nvPr>
        </p:nvSpPr>
        <p:spPr bwMode="auto">
          <a:xfrm>
            <a:off x="357188" y="6286500"/>
            <a:ext cx="63579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mtClean="0"/>
              <a:t>Uudenmaan ELY – keskus, Ilkka Juva</a:t>
            </a:r>
          </a:p>
        </p:txBody>
      </p:sp>
      <p:pic>
        <p:nvPicPr>
          <p:cNvPr id="18437" name="Kuva 7" descr="kaav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214438"/>
            <a:ext cx="3357563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Kuva 9" descr="emsalo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786188"/>
            <a:ext cx="33924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Y_perustyyli">
  <a:themeElements>
    <a:clrScheme name="ELY värit">
      <a:dk1>
        <a:srgbClr val="58585A"/>
      </a:dk1>
      <a:lt1>
        <a:sysClr val="window" lastClr="FFFFFF"/>
      </a:lt1>
      <a:dk2>
        <a:srgbClr val="003883"/>
      </a:dk2>
      <a:lt2>
        <a:srgbClr val="FDD078"/>
      </a:lt2>
      <a:accent1>
        <a:srgbClr val="D9640C"/>
      </a:accent1>
      <a:accent2>
        <a:srgbClr val="779346"/>
      </a:accent2>
      <a:accent3>
        <a:srgbClr val="003883"/>
      </a:accent3>
      <a:accent4>
        <a:srgbClr val="4460A5"/>
      </a:accent4>
      <a:accent5>
        <a:srgbClr val="58585A"/>
      </a:accent5>
      <a:accent6>
        <a:srgbClr val="FDD078"/>
      </a:accent6>
      <a:hlink>
        <a:srgbClr val="003883"/>
      </a:hlink>
      <a:folHlink>
        <a:srgbClr val="00559F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425</Words>
  <Application>Microsoft Office PowerPoint</Application>
  <PresentationFormat>On-screen Show (4:3)</PresentationFormat>
  <Paragraphs>190</Paragraphs>
  <Slides>17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Suunnittelumalli</vt:lpstr>
      </vt:variant>
      <vt:variant>
        <vt:i4>3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Wingdings</vt:lpstr>
      <vt:lpstr>Calibri</vt:lpstr>
      <vt:lpstr>ELY_perustyyli</vt:lpstr>
      <vt:lpstr>ELY_perustyyli</vt:lpstr>
      <vt:lpstr>ELY_perustyyli</vt:lpstr>
      <vt:lpstr>Vesiosuuskunnat ELY- keskuksen näkökulmasta</vt:lpstr>
      <vt:lpstr>Dia 2</vt:lpstr>
      <vt:lpstr>Uudenmaan ELY- keskus 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ELY PPT-pohja 2003</dc:title>
  <dc:creator>Petra</dc:creator>
  <cp:lastModifiedBy>Marku Nummi</cp:lastModifiedBy>
  <cp:revision>98</cp:revision>
  <dcterms:created xsi:type="dcterms:W3CDTF">2009-11-09T12:11:33Z</dcterms:created>
  <dcterms:modified xsi:type="dcterms:W3CDTF">2010-04-06T15:14:02Z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ganisaatio">
    <vt:lpwstr>Viestintätyöryhmä</vt:lpwstr>
  </property>
  <property fmtid="{D5CDD505-2E9C-101B-9397-08002B2CF9AE}" pid="3" name="Varsinainen tekijä">
    <vt:lpwstr/>
  </property>
  <property fmtid="{D5CDD505-2E9C-101B-9397-08002B2CF9AE}" pid="4" name="Aihealue">
    <vt:lpwstr>Henkilöstö</vt:lpwstr>
  </property>
  <property fmtid="{D5CDD505-2E9C-101B-9397-08002B2CF9AE}" pid="5" name="Julkaisija2">
    <vt:lpwstr>;#TEM;#</vt:lpwstr>
  </property>
  <property fmtid="{D5CDD505-2E9C-101B-9397-08002B2CF9AE}" pid="6" name="ContentType">
    <vt:lpwstr>Asiakirja</vt:lpwstr>
  </property>
  <property fmtid="{D5CDD505-2E9C-101B-9397-08002B2CF9AE}" pid="7" name="Dokumenttityyppi">
    <vt:lpwstr>Luokittelematon</vt:lpwstr>
  </property>
  <property fmtid="{D5CDD505-2E9C-101B-9397-08002B2CF9AE}" pid="8" name="PublishingExpirationDate">
    <vt:lpwstr/>
  </property>
  <property fmtid="{D5CDD505-2E9C-101B-9397-08002B2CF9AE}" pid="9" name="PublishingStartDate">
    <vt:lpwstr/>
  </property>
</Properties>
</file>