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70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761163" cy="985678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7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0" tIns="45920" rIns="91840" bIns="45920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r>
              <a:rPr lang="fi-FI"/>
              <a:t>Perustetaan osuuskunta -kalvosarja 2006       Pellervo-Seura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289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0" tIns="45920" rIns="91840" bIns="45920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fi-FI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1488"/>
            <a:ext cx="29289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0" tIns="45920" rIns="91840" bIns="45920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i-FI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361488"/>
            <a:ext cx="29289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0" tIns="45920" rIns="91840" bIns="45920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294CFBBE-86A9-4F51-BE0F-C818B5DA3F7A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0" tIns="45920" rIns="91840" bIns="45920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r>
              <a:rPr lang="fi-FI"/>
              <a:t>Perustetaan osuuskunta -kalvosarja 2006       Pellervo-Seura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0" tIns="45920" rIns="91840" bIns="45920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fi-FI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1538"/>
            <a:ext cx="5408613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0" tIns="45920" rIns="91840" bIns="459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488"/>
            <a:ext cx="29289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0" tIns="45920" rIns="91840" bIns="45920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i-FI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361488"/>
            <a:ext cx="29289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0" tIns="45920" rIns="91840" bIns="45920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36E45327-A5F4-44F7-87AC-A0C63F9DCAB9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i-FI"/>
              <a:t>Perustetaan osuuskunta -kalvosarja 2006       Pellervo-Seura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D704CF-02DB-4124-903E-F482A459C8D1}" type="slidenum">
              <a:rPr lang="fi-FI"/>
              <a:pPr/>
              <a:t>1</a:t>
            </a:fld>
            <a:endParaRPr lang="fi-FI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35EB5-0793-4919-9B41-65A66AA27D29}" type="slidenum">
              <a:rPr lang="fi-FI"/>
              <a:pPr/>
              <a:t>‹#›</a:t>
            </a:fld>
            <a:endParaRPr lang="fi-FI"/>
          </a:p>
        </p:txBody>
      </p:sp>
      <p:pic>
        <p:nvPicPr>
          <p:cNvPr id="7" name="Picture 4" descr="Pellervon uusi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775" y="260350"/>
            <a:ext cx="2212975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6F575-8F49-42CF-A3F4-E1DBA0EBE99A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51CA5-230E-41F3-9352-FF704AB76404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7A206-B58C-46A4-AEBD-1F92A0A6F089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49663-9B54-422C-A1FD-0480A70E228C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36E15-10B0-4C3F-ABE9-79390C3856B9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BA26F-EC6B-4C15-882B-45802775A1E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406C7-1AB7-41AD-977C-5AAFEEB3E26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AE4E7-D81F-4048-8EA8-5574E1572CF8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A4401-3587-4CCF-B249-4989918EEB65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1C8A4-BADB-4322-AE92-C84ACC1AD67B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BE86173-C9A3-4D4D-9A38-E3EA3F86489B}" type="slidenum">
              <a:rPr lang="fi-FI"/>
              <a:pPr/>
              <a:t>‹#›</a:t>
            </a:fld>
            <a:endParaRPr lang="fi-FI"/>
          </a:p>
        </p:txBody>
      </p:sp>
      <p:pic>
        <p:nvPicPr>
          <p:cNvPr id="7" name="Picture 4" descr="Pellervon uusi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8775" y="260350"/>
            <a:ext cx="2212975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412776"/>
            <a:ext cx="8136904" cy="2736303"/>
          </a:xfrm>
        </p:spPr>
        <p:txBody>
          <a:bodyPr/>
          <a:lstStyle/>
          <a:p>
            <a:pPr algn="l"/>
            <a:r>
              <a:rPr lang="fi-FI" sz="3400" b="1" smtClean="0">
                <a:solidFill>
                  <a:srgbClr val="002060"/>
                </a:solidFill>
              </a:rPr>
              <a:t>Omistajuus ja hallinto osuustoiminta- ja keskinäisissä yrityksissä</a:t>
            </a:r>
            <a:r>
              <a:rPr lang="fi-FI" sz="2800" smtClean="0">
                <a:solidFill>
                  <a:srgbClr val="002060"/>
                </a:solidFill>
              </a:rPr>
              <a:t/>
            </a:r>
            <a:br>
              <a:rPr lang="fi-FI" sz="2800" smtClean="0">
                <a:solidFill>
                  <a:srgbClr val="002060"/>
                </a:solidFill>
              </a:rPr>
            </a:br>
            <a:r>
              <a:rPr lang="fi-FI" sz="2000" smtClean="0">
                <a:solidFill>
                  <a:srgbClr val="002060"/>
                </a:solidFill>
              </a:rPr>
              <a:t>Pellervo-Seuran valtuuskunnan 4.3.2011 hyväksymä raportti</a:t>
            </a:r>
            <a:endParaRPr lang="fi-FI" sz="2000" b="1">
              <a:solidFill>
                <a:srgbClr val="00206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2416" y="4221832"/>
            <a:ext cx="7848872" cy="12954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fi-FI" sz="2400" b="1" smtClean="0">
              <a:solidFill>
                <a:srgbClr val="002060"/>
              </a:solidFill>
            </a:endParaRPr>
          </a:p>
          <a:p>
            <a:pPr algn="l"/>
            <a:r>
              <a:rPr lang="fi-FI" sz="2400" smtClean="0">
                <a:solidFill>
                  <a:srgbClr val="002060"/>
                </a:solidFill>
              </a:rPr>
              <a:t>Pellervon päivä 6.4.2011</a:t>
            </a:r>
          </a:p>
          <a:p>
            <a:pPr algn="l"/>
            <a:r>
              <a:rPr lang="fi-FI" sz="2400" smtClean="0">
                <a:solidFill>
                  <a:srgbClr val="002060"/>
                </a:solidFill>
              </a:rPr>
              <a:t>Antti Tukeva</a:t>
            </a:r>
          </a:p>
          <a:p>
            <a:pPr>
              <a:lnSpc>
                <a:spcPct val="80000"/>
              </a:lnSpc>
            </a:pPr>
            <a:endParaRPr lang="fi-FI" sz="24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765175"/>
            <a:ext cx="842493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3000" b="1" kern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Hallinnon rooli</a:t>
            </a:r>
            <a:endParaRPr kumimoji="0" lang="fi-FI" sz="30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200" smtClean="0">
                <a:solidFill>
                  <a:srgbClr val="002060"/>
                </a:solidFill>
              </a:rPr>
              <a:t>Hallinnon oltava todellinen hallintovallan käyttäjä eikä vain henkinen linkki jäsenistöön</a:t>
            </a: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</a:t>
            </a:r>
            <a:r>
              <a:rPr lang="fi-FI" sz="2200" i="1" smtClean="0">
                <a:solidFill>
                  <a:srgbClr val="002060"/>
                </a:solidFill>
              </a:rPr>
              <a:t>- perusedellytyksenä riittävä osaaminen, jatkuva kouluttautuminen ja kehittyminen</a:t>
            </a: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</a:t>
            </a:r>
            <a:r>
              <a:rPr lang="fi-FI" sz="2200" i="1" smtClean="0">
                <a:solidFill>
                  <a:srgbClr val="002060"/>
                </a:solidFill>
              </a:rPr>
              <a:t>- tj:n osallistuminen hallitukseen ratkaistava osuuskunnittain, merkityksellistä on kuitenkin, että hallituksen jäsenenä tj.  sitoutuu yrityksen tärkeimpien päätösten tekemiseen kuten hallitus</a:t>
            </a:r>
            <a:endParaRPr lang="fi-FI" sz="2200" smtClean="0">
              <a:solidFill>
                <a:srgbClr val="002060"/>
              </a:solidFill>
            </a:endParaRPr>
          </a:p>
          <a:p>
            <a:r>
              <a:rPr lang="fi-FI" sz="2200" smtClean="0">
                <a:solidFill>
                  <a:srgbClr val="002060"/>
                </a:solidFill>
              </a:rPr>
              <a:t>Osuuskuntatutkimuksessa keskeistä osuuskuntien menestymiselle on todettu olevan hallituksen jäsenten kompetenssi ja näiden valintojen valmistelu. Yhtä tärkeää voidaan todeta olevan keskeisten toimihenkilöiden valinnan valmistelu. </a:t>
            </a:r>
          </a:p>
          <a:p>
            <a:endParaRPr lang="fi-FI" sz="220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</a:t>
            </a:r>
            <a:endParaRPr lang="fi-FI" sz="22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765175"/>
            <a:ext cx="871296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3000" b="1" kern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Jäsensuhteita ja hallintoa koskevat suositukset</a:t>
            </a:r>
            <a:endParaRPr kumimoji="0" lang="fi-FI" sz="30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9654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fi-FI" sz="2200" b="1" smtClean="0">
                <a:solidFill>
                  <a:srgbClr val="002060"/>
                </a:solidFill>
              </a:rPr>
              <a:t>JÄSENSTRATEGIA</a:t>
            </a:r>
          </a:p>
          <a:p>
            <a:pPr marL="857250" lvl="1" indent="-457200">
              <a:buAutoNum type="arabicParenBoth"/>
            </a:pPr>
            <a:r>
              <a:rPr lang="fi-FI" sz="2000" b="1" smtClean="0">
                <a:solidFill>
                  <a:srgbClr val="002060"/>
                </a:solidFill>
              </a:rPr>
              <a:t>Jokaisella osuuskunnalla tulisi olla jäsenten sitouttamiseen ja kouluttamiseen liittyvä jäsenstrategia, jolle annetaan riittävä paino osuuskunnan johtamisessa.</a:t>
            </a:r>
          </a:p>
          <a:p>
            <a:pPr marL="457200" indent="-457200"/>
            <a:endParaRPr lang="fi-FI" sz="100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fi-FI" sz="2200" i="1" smtClean="0">
                <a:solidFill>
                  <a:srgbClr val="002060"/>
                </a:solidFill>
              </a:rPr>
              <a:t>Strategiassa tulee näkyä: </a:t>
            </a:r>
          </a:p>
          <a:p>
            <a:pPr>
              <a:buNone/>
            </a:pPr>
            <a:r>
              <a:rPr lang="fi-FI" sz="2200" i="1" smtClean="0">
                <a:solidFill>
                  <a:srgbClr val="002060"/>
                </a:solidFill>
              </a:rPr>
              <a:t>- 	miten jäsen pitkällä aikavälillä hyötyy osuuskunnasta </a:t>
            </a:r>
          </a:p>
          <a:p>
            <a:pPr>
              <a:buFontTx/>
              <a:buChar char="-"/>
            </a:pPr>
            <a:r>
              <a:rPr lang="fi-FI" sz="2200" i="1" smtClean="0">
                <a:solidFill>
                  <a:srgbClr val="002060"/>
                </a:solidFill>
              </a:rPr>
              <a:t>miten osuuskunta itse varmistaa tulevaisuuden kilpailukykynsä</a:t>
            </a:r>
          </a:p>
          <a:p>
            <a:pPr>
              <a:buFontTx/>
              <a:buChar char="-"/>
            </a:pPr>
            <a:r>
              <a:rPr lang="fi-FI" sz="2200" i="1" smtClean="0">
                <a:solidFill>
                  <a:srgbClr val="002060"/>
                </a:solidFill>
              </a:rPr>
              <a:t>miten osuuskunta viestii nämä asiat </a:t>
            </a:r>
          </a:p>
          <a:p>
            <a:pPr>
              <a:buFontTx/>
              <a:buChar char="-"/>
            </a:pPr>
            <a:r>
              <a:rPr lang="fi-FI" sz="2200" i="1" smtClean="0">
                <a:solidFill>
                  <a:srgbClr val="002060"/>
                </a:solidFill>
              </a:rPr>
              <a:t>miten osuuskunta kehittää vuorovaikutusta ja aktivoi jäsenistöään.</a:t>
            </a:r>
          </a:p>
          <a:p>
            <a:endParaRPr lang="fi-FI" sz="2200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765175"/>
            <a:ext cx="842493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44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fi-FI" sz="2200" b="1" smtClean="0">
                <a:solidFill>
                  <a:srgbClr val="002060"/>
                </a:solidFill>
              </a:rPr>
              <a:t>TYÖSKENTELYKÄYTÄNNÖT</a:t>
            </a:r>
          </a:p>
          <a:p>
            <a:pPr marL="857250" lvl="1" indent="-457200">
              <a:buNone/>
            </a:pPr>
            <a:r>
              <a:rPr lang="fi-FI" sz="2000" smtClean="0">
                <a:solidFill>
                  <a:srgbClr val="002060"/>
                </a:solidFill>
              </a:rPr>
              <a:t>(2)  Edustajiston ja hallintoelinten jäsenten lukumäärän tulee olla tarkoituksenmukaisessa suhteessa osuuskunnan jäsenmäärään ja työskentelyn tehokkuuteen.</a:t>
            </a:r>
          </a:p>
          <a:p>
            <a:pPr marL="857250" lvl="1" indent="-457200">
              <a:buAutoNum type="arabicParenBoth"/>
            </a:pPr>
            <a:endParaRPr lang="fi-FI" sz="1000" smtClean="0">
              <a:solidFill>
                <a:srgbClr val="002060"/>
              </a:solidFill>
            </a:endParaRPr>
          </a:p>
          <a:p>
            <a:pPr marL="857250" lvl="1" indent="-457200">
              <a:buNone/>
            </a:pPr>
            <a:r>
              <a:rPr lang="fi-FI" sz="2000" smtClean="0">
                <a:solidFill>
                  <a:srgbClr val="002060"/>
                </a:solidFill>
              </a:rPr>
              <a:t>(3)  Hallintoneuvostojen ja edustajistojen työskentelyä aktivoidaan sekä niiden ohjaavaa ja edustuksellista roolia kehitetään osuuskunnissa ja lähivakuutusyhdistyksissä.</a:t>
            </a:r>
          </a:p>
          <a:p>
            <a:pPr marL="857250" lvl="1" indent="-457200">
              <a:buAutoNum type="arabicParenBoth"/>
            </a:pPr>
            <a:endParaRPr lang="fi-FI" sz="1000" smtClean="0">
              <a:solidFill>
                <a:srgbClr val="002060"/>
              </a:solidFill>
            </a:endParaRPr>
          </a:p>
          <a:p>
            <a:pPr marL="857250" lvl="1" indent="-457200">
              <a:buNone/>
            </a:pPr>
            <a:r>
              <a:rPr lang="fi-FI" sz="2000" smtClean="0">
                <a:solidFill>
                  <a:srgbClr val="002060"/>
                </a:solidFill>
              </a:rPr>
              <a:t>(4)  Hallitukset ottavat käyttöönsä itsearvioinnin,  joka toteutetaan vuosittain tai tarpeen mukaan. Hallitukset laativat myös itselleen vuosittaisen toimintasuunnitelman ja vuosikellon.</a:t>
            </a:r>
          </a:p>
          <a:p>
            <a:pPr marL="857250" lvl="1" indent="-457200">
              <a:buAutoNum type="arabicParenBoth"/>
            </a:pPr>
            <a:endParaRPr lang="fi-FI" sz="1000" smtClean="0">
              <a:solidFill>
                <a:srgbClr val="002060"/>
              </a:solidFill>
            </a:endParaRPr>
          </a:p>
          <a:p>
            <a:pPr marL="857250" lvl="1" indent="-457200">
              <a:buNone/>
            </a:pPr>
            <a:r>
              <a:rPr lang="fi-FI" sz="2000" smtClean="0">
                <a:solidFill>
                  <a:srgbClr val="002060"/>
                </a:solidFill>
              </a:rPr>
              <a:t>(5)  </a:t>
            </a:r>
            <a:r>
              <a:rPr lang="fi-FI" sz="2000" smtClean="0">
                <a:solidFill>
                  <a:srgbClr val="002060"/>
                </a:solidFill>
              </a:rPr>
              <a:t>Suurissa</a:t>
            </a:r>
            <a:r>
              <a:rPr lang="fi-FI" sz="2000" smtClean="0">
                <a:solidFill>
                  <a:srgbClr val="002060"/>
                </a:solidFill>
              </a:rPr>
              <a:t> </a:t>
            </a:r>
            <a:r>
              <a:rPr lang="fi-FI" sz="2000" smtClean="0">
                <a:solidFill>
                  <a:srgbClr val="002060"/>
                </a:solidFill>
              </a:rPr>
              <a:t>yrityksissä hallitukseen </a:t>
            </a:r>
            <a:r>
              <a:rPr lang="fi-FI" sz="2000" smtClean="0">
                <a:solidFill>
                  <a:srgbClr val="002060"/>
                </a:solidFill>
              </a:rPr>
              <a:t>voidaan valita </a:t>
            </a:r>
            <a:r>
              <a:rPr lang="fi-FI" sz="2000" smtClean="0">
                <a:solidFill>
                  <a:srgbClr val="002060"/>
                </a:solidFill>
              </a:rPr>
              <a:t>muiden yritysten toimitusjohtajia ja/tai hallitusammattilaisia tuomaan hallitukseen erityisosaamista ja luottamushenkilöille apua heidän valvontatehtävänsä täyttämiseen.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765175"/>
            <a:ext cx="842493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44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 </a:t>
            </a:r>
            <a:r>
              <a:rPr lang="fi-FI" sz="2200" b="1" smtClean="0">
                <a:solidFill>
                  <a:srgbClr val="002060"/>
                </a:solidFill>
              </a:rPr>
              <a:t>OSAAMISEN KEHITTÄMINEN</a:t>
            </a:r>
          </a:p>
          <a:p>
            <a:pPr marL="857250" lvl="1" indent="-457200">
              <a:buNone/>
            </a:pPr>
            <a:r>
              <a:rPr lang="fi-FI" sz="2000" smtClean="0">
                <a:solidFill>
                  <a:srgbClr val="002060"/>
                </a:solidFill>
              </a:rPr>
              <a:t>(6)  Osuuskuntien ja lähivakuutusyhdistysten hallitukset ja toimiva johto kannustavat luottamushenkilöitä osuustoiminnan ja vakuutusyhdistystoiminnan itseopiskeluun yrityksen, yritysryhmän tai Pellervo-Seuran tuottaman internet- ja muun aineiston ja järjestelmien avulla. Oppimiselle on hyvä asettaa konkreettiset tavoitteet.</a:t>
            </a:r>
          </a:p>
          <a:p>
            <a:pPr marL="857250" lvl="1" indent="-457200">
              <a:buNone/>
            </a:pPr>
            <a:endParaRPr lang="fi-FI" sz="1000" smtClean="0">
              <a:solidFill>
                <a:srgbClr val="002060"/>
              </a:solidFill>
            </a:endParaRPr>
          </a:p>
          <a:p>
            <a:pPr marL="857250" lvl="1" indent="-457200">
              <a:buNone/>
            </a:pPr>
            <a:r>
              <a:rPr lang="fi-FI" sz="2000" smtClean="0">
                <a:solidFill>
                  <a:srgbClr val="002060"/>
                </a:solidFill>
              </a:rPr>
              <a:t>(7)  Uusien luottamushenkilöiden rekrytoimiseksi osuuskunnat ja lähivakuutusyhdistykset tehostavat asiaan liittyvää tiedotusta.</a:t>
            </a:r>
          </a:p>
          <a:p>
            <a:pPr marL="857250" lvl="1" indent="-457200">
              <a:buNone/>
            </a:pPr>
            <a:endParaRPr lang="fi-FI" sz="1000" smtClean="0">
              <a:solidFill>
                <a:srgbClr val="002060"/>
              </a:solidFill>
            </a:endParaRPr>
          </a:p>
          <a:p>
            <a:pPr marL="857250" lvl="1" indent="-457200">
              <a:buNone/>
            </a:pPr>
            <a:r>
              <a:rPr lang="fi-FI" sz="2000" smtClean="0">
                <a:solidFill>
                  <a:srgbClr val="002060"/>
                </a:solidFill>
              </a:rPr>
              <a:t>(8)  Toimitusjohtajan ja johtavien toimihenkilöiden valinta ja perehdytys valmistellaan riittävästi.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765175"/>
            <a:ext cx="842493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44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fi-FI" sz="2200" b="1" smtClean="0">
                <a:solidFill>
                  <a:srgbClr val="002060"/>
                </a:solidFill>
              </a:rPr>
              <a:t>OSAAMISEN KEHITTÄMINEN  (jatk.)</a:t>
            </a:r>
          </a:p>
          <a:p>
            <a:pPr marL="857250" lvl="1" indent="-457200">
              <a:buNone/>
            </a:pPr>
            <a:r>
              <a:rPr lang="fi-FI" sz="2000" smtClean="0">
                <a:solidFill>
                  <a:srgbClr val="002060"/>
                </a:solidFill>
              </a:rPr>
              <a:t>(9)  Osuuskunnat ja lähivakuutusyhdistykset huolehtivat, että niillä on olemassa luottamushallinnon koulutussuunnitelma tuleville vuosille. </a:t>
            </a:r>
          </a:p>
          <a:p>
            <a:pPr marL="857250" lvl="1" indent="-457200">
              <a:buNone/>
            </a:pPr>
            <a:endParaRPr lang="fi-FI" sz="1000" smtClean="0">
              <a:solidFill>
                <a:srgbClr val="002060"/>
              </a:solidFill>
            </a:endParaRPr>
          </a:p>
          <a:p>
            <a:pPr marL="857250" lvl="1" indent="-457200">
              <a:buNone/>
            </a:pPr>
            <a:r>
              <a:rPr lang="fi-FI" sz="1800" smtClean="0">
                <a:solidFill>
                  <a:srgbClr val="002060"/>
                </a:solidFill>
              </a:rPr>
              <a:t>(10) </a:t>
            </a:r>
            <a:r>
              <a:rPr lang="fi-FI" sz="2000" smtClean="0">
                <a:solidFill>
                  <a:srgbClr val="002060"/>
                </a:solidFill>
              </a:rPr>
              <a:t>Kansainvälisen osaamisen vahvistamiseksi suurissa ja suurehkoissa osuuskunnissaja niiden omistamissa yrityksissä etenkin hallituksen jäsenet osallistuvat englannin kielen opetukseen ja ulkomaisiin seminaareihin.</a:t>
            </a:r>
          </a:p>
          <a:p>
            <a:pPr marL="857250" lvl="1" indent="-457200">
              <a:buNone/>
            </a:pPr>
            <a:endParaRPr lang="fi-FI" sz="2000" smtClean="0">
              <a:solidFill>
                <a:srgbClr val="002060"/>
              </a:solidFill>
            </a:endParaRPr>
          </a:p>
          <a:p>
            <a:pPr marL="857250" lvl="1" indent="-457200">
              <a:buNone/>
            </a:pPr>
            <a:r>
              <a:rPr lang="fi-FI" sz="1800" smtClean="0">
                <a:solidFill>
                  <a:srgbClr val="002060"/>
                </a:solidFill>
              </a:rPr>
              <a:t>(11) </a:t>
            </a:r>
            <a:r>
              <a:rPr lang="fi-FI" sz="2000" smtClean="0">
                <a:solidFill>
                  <a:srgbClr val="002060"/>
                </a:solidFill>
              </a:rPr>
              <a:t>Osuuskunnat ja lähivakuutusyhdistykset huolehtivat uusien toimitusjohtajien ja muun toimivan johdon osuustoimintaan tai keskinäiseen vakuutustoimintaan liittyvän erityistietämyksen riittävästä tasosta.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765175"/>
            <a:ext cx="8424936" cy="649288"/>
          </a:xfrm>
        </p:spPr>
        <p:txBody>
          <a:bodyPr/>
          <a:lstStyle/>
          <a:p>
            <a:r>
              <a:rPr lang="fi-FI" sz="3000" b="1" smtClean="0">
                <a:solidFill>
                  <a:srgbClr val="002060"/>
                </a:solidFill>
              </a:rPr>
              <a:t>Toimeksianto ja työryhmä</a:t>
            </a:r>
            <a:endParaRPr lang="fi-FI" sz="3000">
              <a:solidFill>
                <a:srgbClr val="00206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28775"/>
            <a:ext cx="8496944" cy="5040313"/>
          </a:xfrm>
        </p:spPr>
        <p:txBody>
          <a:bodyPr/>
          <a:lstStyle/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Pellervo-Seuran hallitus päätti 2.6.2010 antaa erikseen nimettävälle työryhmälle tehtäväksi jäsenomistajuuteen liittyvien suositusten ajantasaistamisen. Edellinen valtuuskunnan hyväksymä raportti aiheesta on tehty vuonna 1993.</a:t>
            </a:r>
          </a:p>
          <a:p>
            <a:pPr>
              <a:buNone/>
            </a:pPr>
            <a:endParaRPr lang="fi-FI" sz="220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Pellervo-Seuran toimitusjohtaja Veikko Hämäläinen kutsui työryhmään: </a:t>
            </a: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lakiasiainjohtaja  Kari Lehto, puheenjohtaja,  professori Iiro Jussila,  hallintoneuvoston puhenjohtaja Tiina Teperi-Saari, toimitusjohtaja Antti Tukeva, toimitusjohtaja Kari Huhtala, sihteeri</a:t>
            </a:r>
          </a:p>
        </p:txBody>
      </p:sp>
      <p:pic>
        <p:nvPicPr>
          <p:cNvPr id="4100" name="Picture 4" descr="Pellervon uusi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775" y="260350"/>
            <a:ext cx="2212975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>
                <a:solidFill>
                  <a:schemeClr val="accent6"/>
                </a:solidFill>
              </a:rPr>
              <a:t>Näkökulmia </a:t>
            </a:r>
            <a:endParaRPr lang="fi-FI">
              <a:solidFill>
                <a:schemeClr val="accent6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4400" smtClean="0">
                <a:solidFill>
                  <a:schemeClr val="accent6"/>
                </a:solidFill>
              </a:rPr>
              <a:t>omistajuuteen</a:t>
            </a:r>
            <a:endParaRPr lang="fi-FI" sz="440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fi-FI" sz="2200" smtClean="0">
                <a:solidFill>
                  <a:srgbClr val="002060"/>
                </a:solidFill>
              </a:rPr>
              <a:t>Jäsenen kokema omistajuus on eritasoista (meijeri-teurastamo-vakuutus-kauppa)</a:t>
            </a: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</a:t>
            </a:r>
            <a:endParaRPr lang="fi-FI" sz="2200" i="1" smtClean="0">
              <a:solidFill>
                <a:srgbClr val="002060"/>
              </a:solidFill>
            </a:endParaRPr>
          </a:p>
          <a:p>
            <a:pPr marL="342900" lvl="1" indent="-342900">
              <a:buFontTx/>
              <a:buChar char="•"/>
            </a:pPr>
            <a:r>
              <a:rPr lang="fi-FI" sz="2200" smtClean="0">
                <a:solidFill>
                  <a:srgbClr val="002060"/>
                </a:solidFill>
              </a:rPr>
              <a:t>Omistajavallan käyttö on kaikissa tapauksissa jäsenten ja yrityksen kannalta keskeinen ja vaativa omistajan rooli</a:t>
            </a:r>
          </a:p>
          <a:p>
            <a:pPr marL="342900" lvl="1" indent="-342900">
              <a:buNone/>
            </a:pPr>
            <a:r>
              <a:rPr lang="fi-FI" sz="2200" smtClean="0">
                <a:solidFill>
                  <a:srgbClr val="002060"/>
                </a:solidFill>
              </a:rPr>
              <a:t>	</a:t>
            </a:r>
            <a:endParaRPr lang="fi-FI" sz="2200" i="1" smtClean="0">
              <a:solidFill>
                <a:srgbClr val="002060"/>
              </a:solidFill>
            </a:endParaRPr>
          </a:p>
          <a:p>
            <a:r>
              <a:rPr lang="fi-FI" sz="2200" smtClean="0">
                <a:solidFill>
                  <a:srgbClr val="002060"/>
                </a:solidFill>
              </a:rPr>
              <a:t>Hallinnossa on sisäistettävä osuustoiminnan arvot mutta samalla pystyttävä käymään niistä kriittistä keskustelua</a:t>
            </a: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</a:t>
            </a:r>
          </a:p>
          <a:p>
            <a:pPr lvl="2"/>
            <a:endParaRPr lang="fi-FI" sz="2200" smtClean="0">
              <a:solidFill>
                <a:srgbClr val="002060"/>
              </a:solidFill>
            </a:endParaRPr>
          </a:p>
          <a:p>
            <a:pPr lvl="2"/>
            <a:endParaRPr lang="fi-FI" sz="2200" smtClean="0">
              <a:solidFill>
                <a:srgbClr val="002060"/>
              </a:solidFill>
            </a:endParaRPr>
          </a:p>
          <a:p>
            <a:pPr lvl="1"/>
            <a:endParaRPr lang="fi-FI" sz="2200" smtClean="0">
              <a:solidFill>
                <a:srgbClr val="002060"/>
              </a:solidFill>
            </a:endParaRPr>
          </a:p>
          <a:p>
            <a:endParaRPr lang="fi-FI" sz="2200" smtClean="0">
              <a:solidFill>
                <a:srgbClr val="002060"/>
              </a:solidFill>
            </a:endParaRPr>
          </a:p>
          <a:p>
            <a:pPr>
              <a:buNone/>
            </a:pPr>
            <a:endParaRPr lang="fi-FI" sz="2200">
              <a:solidFill>
                <a:srgbClr val="00206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5536" y="765175"/>
            <a:ext cx="842493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3000" b="1" kern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Omistajuus 1</a:t>
            </a:r>
            <a:endParaRPr kumimoji="0" lang="fi-FI" sz="30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765175"/>
            <a:ext cx="842493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3000" b="1" kern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Omistajuus 2</a:t>
            </a:r>
            <a:endParaRPr kumimoji="0" lang="fi-FI" sz="30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200" smtClean="0">
                <a:solidFill>
                  <a:srgbClr val="002060"/>
                </a:solidFill>
              </a:rPr>
              <a:t>Osuuskunnan omistajuus lähtee jäsenen kokemasta konkreettisesta hyödystä</a:t>
            </a: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- osuuskunnan jäsenyys ei ole sijoitus (ei voi myydä) ja omistuksesta hyödytään sen käytön kautta</a:t>
            </a:r>
          </a:p>
          <a:p>
            <a:r>
              <a:rPr lang="fi-FI" sz="2200" smtClean="0">
                <a:solidFill>
                  <a:srgbClr val="002060"/>
                </a:solidFill>
              </a:rPr>
              <a:t>Omistajuus on pitkäaikaista sitoutumista eikä se voi olla spekulatiivista (vrt. pörssiyhtiöt)</a:t>
            </a:r>
          </a:p>
          <a:p>
            <a:r>
              <a:rPr lang="fi-FI" sz="2200" smtClean="0">
                <a:solidFill>
                  <a:srgbClr val="002060"/>
                </a:solidFill>
              </a:rPr>
              <a:t>Pääomavaltaisuuden lisääntyminen ja polarisoituminen  sekä mm. IFRS-säännösten tuleva käyttö aiheuttaa kysymyksiä osuuspääomista / omista pääomista osuuskunnan taseessa.</a:t>
            </a:r>
          </a:p>
          <a:p>
            <a:r>
              <a:rPr lang="fi-FI" sz="2200" smtClean="0">
                <a:solidFill>
                  <a:srgbClr val="002060"/>
                </a:solidFill>
              </a:rPr>
              <a:t>Yritys tarvitsee omistajat joille yritys itsessään on tärkeä, ja jotka kantavat huolta yrityksen pitkäjänteisestä menestymisestä.</a:t>
            </a:r>
          </a:p>
          <a:p>
            <a:endParaRPr lang="fi-FI" sz="2200" smtClean="0">
              <a:solidFill>
                <a:srgbClr val="002060"/>
              </a:solidFill>
            </a:endParaRPr>
          </a:p>
          <a:p>
            <a:endParaRPr lang="fi-FI" sz="2200" smtClean="0">
              <a:solidFill>
                <a:srgbClr val="002060"/>
              </a:solidFill>
            </a:endParaRPr>
          </a:p>
          <a:p>
            <a:endParaRPr lang="fi-FI" sz="2200" smtClean="0">
              <a:solidFill>
                <a:srgbClr val="002060"/>
              </a:solidFill>
            </a:endParaRPr>
          </a:p>
          <a:p>
            <a:endParaRPr lang="fi-FI" sz="2200" smtClean="0">
              <a:solidFill>
                <a:srgbClr val="002060"/>
              </a:solidFill>
            </a:endParaRPr>
          </a:p>
          <a:p>
            <a:endParaRPr lang="fi-FI" sz="22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765175"/>
            <a:ext cx="842493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3000" b="1" kern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Omistajuus 3</a:t>
            </a:r>
            <a:endParaRPr kumimoji="0" lang="fi-FI" sz="30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2200" smtClean="0">
              <a:solidFill>
                <a:srgbClr val="002060"/>
              </a:solidFill>
            </a:endParaRPr>
          </a:p>
          <a:p>
            <a:endParaRPr lang="fi-FI" sz="2200" smtClean="0">
              <a:solidFill>
                <a:srgbClr val="002060"/>
              </a:solidFill>
            </a:endParaRPr>
          </a:p>
          <a:p>
            <a:r>
              <a:rPr lang="fi-FI" sz="2200" smtClean="0">
                <a:solidFill>
                  <a:srgbClr val="002060"/>
                </a:solidFill>
              </a:rPr>
              <a:t>Aito omistajuus syntyy pitkäaikaisen vuorovaikutuksen tuloksena, jossa omistaja kokee voivansa aidosti vaikuttaa yrityksen toimintaan, tuntee sen kuin omat taskunsa ja ymmärtää laittaneensa itsensä monipuolisesti likoon yrityksen hyväksi</a:t>
            </a: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</a:t>
            </a:r>
            <a:r>
              <a:rPr lang="fi-FI" sz="2200" i="1" smtClean="0">
                <a:solidFill>
                  <a:srgbClr val="002060"/>
                </a:solidFill>
              </a:rPr>
              <a:t>- oman yrityksen lisäksi on etenkin hallinossa toimivien tunnettava koko  markkinakenttä, että vältytään  mahdollisuuksien mukaan liiketoiminnallisilta päätöksiltä, joilla on spekulatiivinen, kokonaistulosta heikentävä vaikutus koko alalle</a:t>
            </a:r>
            <a:endParaRPr lang="fi-FI" sz="2200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765175"/>
            <a:ext cx="842493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3000" b="1" kern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Osuuskuntien ja omistuksen erilaisuus</a:t>
            </a:r>
            <a:endParaRPr kumimoji="0" lang="fi-FI" sz="30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sz="2200" smtClean="0">
              <a:solidFill>
                <a:srgbClr val="002060"/>
              </a:solidFill>
            </a:endParaRPr>
          </a:p>
          <a:p>
            <a:r>
              <a:rPr lang="fi-FI" sz="2200" smtClean="0">
                <a:solidFill>
                  <a:srgbClr val="002060"/>
                </a:solidFill>
              </a:rPr>
              <a:t>Osuuskuntien koko, liiketoiminta-alueet, jäsenmäärät jne. ovat hyvin paljon toisistaan poikkeavat</a:t>
            </a:r>
          </a:p>
          <a:p>
            <a:r>
              <a:rPr lang="fi-FI" sz="2200" smtClean="0">
                <a:solidFill>
                  <a:srgbClr val="002060"/>
                </a:solidFill>
              </a:rPr>
              <a:t>Jäsenten palvelujen käytön kokoluokka kasvaa ja polarisoituu, samoin sijoitetun osuuspääoman määrä</a:t>
            </a:r>
          </a:p>
          <a:p>
            <a:r>
              <a:rPr lang="fi-FI" sz="2200" smtClean="0">
                <a:solidFill>
                  <a:srgbClr val="002060"/>
                </a:solidFill>
              </a:rPr>
              <a:t>Osuustoimintayritysten koko kasvaa ja toisaalta syntyy koko ajan hyvin pieniä osuuskuntia</a:t>
            </a:r>
          </a:p>
          <a:p>
            <a:r>
              <a:rPr lang="fi-FI" sz="2200" smtClean="0">
                <a:solidFill>
                  <a:srgbClr val="002060"/>
                </a:solidFill>
              </a:rPr>
              <a:t>Erilaisten jäsenten yhdenvertaisuus osuuskunnassa on jatkossa nähtävä yhä enemmän myös oikeudenmukaisuuden, ei pelkästään samanlaisuuden kautta</a:t>
            </a: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</a:t>
            </a:r>
            <a:endParaRPr lang="fi-FI" sz="2200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1701279"/>
            <a:ext cx="8424936" cy="165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4000" b="1" kern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Osuustoimintayrityksen hallinto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3200" b="1" kern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1" i="0" u="none" strike="noStrike" kern="0" cap="none" spc="0" normalizeH="0" baseline="0" noProof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Toiminta ja kehitysnäkymät</a:t>
            </a:r>
            <a:endParaRPr kumimoji="0" lang="fi-FI" sz="4400" b="0" i="0" u="none" strike="noStrike" kern="0" cap="none" spc="0" normalizeH="0" baseline="0" noProof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765175"/>
            <a:ext cx="842493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sz="3000" b="1" kern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3000" b="1" kern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Hallinnon keskeiset strategiset painopisteet</a:t>
            </a:r>
            <a:endParaRPr kumimoji="0" lang="fi-FI" sz="30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isällön paikkamerkki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endParaRPr lang="fi-FI" sz="2200" smtClean="0">
              <a:solidFill>
                <a:srgbClr val="002060"/>
              </a:solidFill>
            </a:endParaRPr>
          </a:p>
          <a:p>
            <a:endParaRPr lang="fi-FI" sz="2200" smtClean="0">
              <a:solidFill>
                <a:srgbClr val="002060"/>
              </a:solidFill>
            </a:endParaRPr>
          </a:p>
          <a:p>
            <a:r>
              <a:rPr lang="fi-FI" sz="2200" smtClean="0">
                <a:solidFill>
                  <a:srgbClr val="002060"/>
                </a:solidFill>
              </a:rPr>
              <a:t>Hallinto rakentuu osuuskunnankokouksen/vaaleilla valitun edustajiston tai yhdistyskokouksen päätösten pohjalta</a:t>
            </a:r>
          </a:p>
          <a:p>
            <a:r>
              <a:rPr lang="fi-FI" sz="2200" smtClean="0">
                <a:solidFill>
                  <a:srgbClr val="002060"/>
                </a:solidFill>
              </a:rPr>
              <a:t>Osuustoiminnan neuvottelukunta linjasi syksyllä 2010 keskeiset painopisteet</a:t>
            </a:r>
          </a:p>
          <a:p>
            <a:pPr>
              <a:buNone/>
            </a:pPr>
            <a:r>
              <a:rPr lang="fi-FI" sz="2200" smtClean="0">
                <a:solidFill>
                  <a:srgbClr val="002060"/>
                </a:solidFill>
              </a:rPr>
              <a:t>	</a:t>
            </a:r>
            <a:r>
              <a:rPr lang="fi-FI" sz="2200" i="1" smtClean="0">
                <a:solidFill>
                  <a:srgbClr val="002060"/>
                </a:solidFill>
              </a:rPr>
              <a:t>-näistä linjauksista osuustoiminnan kilpailukyvyn ja liiketoimintaedellytysten varmistamista voidaan pitää  keskeisenä, koska sille perustalle rakentuu koko osuuskunnan olemassaolo </a:t>
            </a:r>
            <a:endParaRPr lang="fi-FI" sz="2200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416</Words>
  <Application>Microsoft Office PowerPoint</Application>
  <PresentationFormat>Näytössä katseltava diaesitys (4:3)</PresentationFormat>
  <Paragraphs>90</Paragraphs>
  <Slides>14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Oletusrakenne</vt:lpstr>
      <vt:lpstr>Omistajuus ja hallinto osuustoiminta- ja keskinäisissä yrityksissä Pellervo-Seuran valtuuskunnan 4.3.2011 hyväksymä raportti</vt:lpstr>
      <vt:lpstr>Toimeksianto ja työryhmä</vt:lpstr>
      <vt:lpstr>Näkökulmia 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</vt:vector>
  </TitlesOfParts>
  <Company>Pellervo-Seura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Perustetaan osuuskunta -kalvot 2006</dc:title>
  <dc:creator>Päivi Starast</dc:creator>
  <cp:lastModifiedBy>Tukeva</cp:lastModifiedBy>
  <cp:revision>61</cp:revision>
  <dcterms:created xsi:type="dcterms:W3CDTF">2006-05-03T07:25:26Z</dcterms:created>
  <dcterms:modified xsi:type="dcterms:W3CDTF">2011-04-04T10:28:14Z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-909228276</vt:i4>
  </property>
  <property fmtid="{D5CDD505-2E9C-101B-9397-08002B2CF9AE}" pid="3" name="_NewReviewCycle">
    <vt:lpwstr/>
  </property>
  <property fmtid="{D5CDD505-2E9C-101B-9397-08002B2CF9AE}" pid="4" name="_EmailSubject">
    <vt:lpwstr>Pellervo_2011_AT.pptx</vt:lpwstr>
  </property>
  <property fmtid="{D5CDD505-2E9C-101B-9397-08002B2CF9AE}" pid="5" name="_AuthorEmail">
    <vt:lpwstr>Antti.Tukeva@VALIO.FI</vt:lpwstr>
  </property>
  <property fmtid="{D5CDD505-2E9C-101B-9397-08002B2CF9AE}" pid="6" name="_AuthorEmailDisplayName">
    <vt:lpwstr>Tukeva Antti</vt:lpwstr>
  </property>
</Properties>
</file>